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7" r:id="rId2"/>
    <p:sldId id="256" r:id="rId3"/>
    <p:sldId id="257" r:id="rId4"/>
    <p:sldId id="261" r:id="rId5"/>
    <p:sldId id="259" r:id="rId6"/>
    <p:sldId id="263" r:id="rId7"/>
    <p:sldId id="262" r:id="rId8"/>
    <p:sldId id="260" r:id="rId9"/>
    <p:sldId id="264" r:id="rId10"/>
    <p:sldId id="265" r:id="rId11"/>
    <p:sldId id="267" r:id="rId12"/>
    <p:sldId id="266"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3" r:id="rId36"/>
    <p:sldId id="291" r:id="rId37"/>
    <p:sldId id="292" r:id="rId38"/>
    <p:sldId id="294" r:id="rId39"/>
    <p:sldId id="295" r:id="rId40"/>
    <p:sldId id="296" r:id="rId41"/>
    <p:sldId id="288" r:id="rId4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2499AB27-E139-4C08-81A2-0771E1EC25F8}" type="datetimeFigureOut">
              <a:rPr lang="ar-IQ" smtClean="0"/>
              <a:t>04/08/1443</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252693C6-CE82-463D-B0F7-BEC5BACA5571}"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2499AB27-E139-4C08-81A2-0771E1EC25F8}" type="datetimeFigureOut">
              <a:rPr lang="ar-IQ" smtClean="0"/>
              <a:t>04/08/1443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2499AB27-E139-4C08-81A2-0771E1EC25F8}" type="datetimeFigureOut">
              <a:rPr lang="ar-IQ" smtClean="0"/>
              <a:t>04/08/1443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IQ"/>
          </a:p>
        </p:txBody>
      </p:sp>
      <p:sp>
        <p:nvSpPr>
          <p:cNvPr id="3" name="عنصر نائب للجدول 2"/>
          <p:cNvSpPr>
            <a:spLocks noGrp="1"/>
          </p:cNvSpPr>
          <p:nvPr>
            <p:ph type="tbl" idx="1"/>
          </p:nvPr>
        </p:nvSpPr>
        <p:spPr>
          <a:xfrm>
            <a:off x="457200" y="1600200"/>
            <a:ext cx="8229600" cy="4525963"/>
          </a:xfrm>
        </p:spPr>
        <p:txBody>
          <a:bodyPr>
            <a:normAutofit/>
          </a:bodyPr>
          <a:lstStyle/>
          <a:p>
            <a:pPr lvl="0"/>
            <a:endParaRPr lang="ar-IQ"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DBE3C4-23AD-4AD1-A13D-EFA2124D681E}" type="slidenum">
              <a:rPr lang="ar-SA"/>
              <a:pPr>
                <a:defRPr/>
              </a:pPr>
              <a:t>‹#›</a:t>
            </a:fld>
            <a:endParaRPr lang="en-US"/>
          </a:p>
        </p:txBody>
      </p:sp>
    </p:spTree>
    <p:extLst>
      <p:ext uri="{BB962C8B-B14F-4D97-AF65-F5344CB8AC3E}">
        <p14:creationId xmlns:p14="http://schemas.microsoft.com/office/powerpoint/2010/main" val="271875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2499AB27-E139-4C08-81A2-0771E1EC25F8}" type="datetimeFigureOut">
              <a:rPr lang="ar-IQ" smtClean="0"/>
              <a:t>04/08/1443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2499AB27-E139-4C08-81A2-0771E1EC25F8}" type="datetimeFigureOut">
              <a:rPr lang="ar-IQ" smtClean="0"/>
              <a:t>04/08/1443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52693C6-CE82-463D-B0F7-BEC5BACA5571}"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2499AB27-E139-4C08-81A2-0771E1EC25F8}" type="datetimeFigureOut">
              <a:rPr lang="ar-IQ" smtClean="0"/>
              <a:t>04/08/1443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2499AB27-E139-4C08-81A2-0771E1EC25F8}" type="datetimeFigureOut">
              <a:rPr lang="ar-IQ" smtClean="0"/>
              <a:t>04/08/1443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2499AB27-E139-4C08-81A2-0771E1EC25F8}" type="datetimeFigureOut">
              <a:rPr lang="ar-IQ" smtClean="0"/>
              <a:t>04/08/1443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9AB27-E139-4C08-81A2-0771E1EC25F8}" type="datetimeFigureOut">
              <a:rPr lang="ar-IQ" smtClean="0"/>
              <a:t>04/08/1443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2499AB27-E139-4C08-81A2-0771E1EC25F8}" type="datetimeFigureOut">
              <a:rPr lang="ar-IQ" smtClean="0"/>
              <a:t>04/08/1443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52693C6-CE82-463D-B0F7-BEC5BACA5571}"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2499AB27-E139-4C08-81A2-0771E1EC25F8}" type="datetimeFigureOut">
              <a:rPr lang="ar-IQ" smtClean="0"/>
              <a:t>04/08/1443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252693C6-CE82-463D-B0F7-BEC5BACA5571}"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99AB27-E139-4C08-81A2-0771E1EC25F8}" type="datetimeFigureOut">
              <a:rPr lang="ar-IQ" smtClean="0"/>
              <a:t>04/08/1443</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2693C6-CE82-463D-B0F7-BEC5BACA5571}"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www.skepticalob.com/vaginal_cones.jp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http://www.biomation.com/inco/Pics/aquafem2web.jpg"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0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400" dirty="0"/>
              <a:t>(A) Normally any increase in intra-abdominal pressure compresses the upper urethra.</a:t>
            </a:r>
            <a:br>
              <a:rPr lang="en-US" sz="2400" dirty="0"/>
            </a:br>
            <a:r>
              <a:rPr lang="en-US" sz="2400" dirty="0"/>
              <a:t>(B) If the bladder neck descends, this does not occur</a:t>
            </a:r>
            <a:endParaRPr lang="ar-IQ"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1423"/>
            <a:ext cx="8229600" cy="369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36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0648"/>
            <a:ext cx="8064896" cy="501352"/>
          </a:xfrm>
          <a:solidFill>
            <a:schemeClr val="accent1">
              <a:lumMod val="60000"/>
              <a:lumOff val="40000"/>
            </a:schemeClr>
          </a:solidFill>
        </p:spPr>
        <p:txBody>
          <a:bodyPr>
            <a:normAutofit fontScale="90000"/>
          </a:bodyPr>
          <a:lstStyle/>
          <a:p>
            <a:pPr algn="ctr"/>
            <a:r>
              <a:rPr lang="en-US" sz="3200" b="1" dirty="0">
                <a:solidFill>
                  <a:srgbClr val="FF0000"/>
                </a:solidFill>
                <a:latin typeface="Arial" panose="020B0604020202020204" pitchFamily="34" charset="0"/>
                <a:cs typeface="Arial" panose="020B0604020202020204" pitchFamily="34" charset="0"/>
              </a:rPr>
              <a:t>Risk factors for stress urinary incontinence</a:t>
            </a:r>
            <a:endParaRPr lang="ar-IQ" sz="3200" b="1" dirty="0">
              <a:solidFill>
                <a:srgbClr val="FF0000"/>
              </a:solidFill>
              <a:latin typeface="Arial" panose="020B0604020202020204" pitchFamily="34" charset="0"/>
              <a:cs typeface="Arial" panose="020B0604020202020204" pitchFamily="34" charset="0"/>
            </a:endParaRPr>
          </a:p>
        </p:txBody>
      </p:sp>
      <p:sp>
        <p:nvSpPr>
          <p:cNvPr id="3" name="عنصر نائب للمحتوى 2"/>
          <p:cNvSpPr>
            <a:spLocks noGrp="1"/>
          </p:cNvSpPr>
          <p:nvPr>
            <p:ph sz="quarter" idx="1"/>
          </p:nvPr>
        </p:nvSpPr>
        <p:spPr>
          <a:xfrm>
            <a:off x="179512" y="1052736"/>
            <a:ext cx="3240360" cy="5616624"/>
          </a:xfrm>
          <a:solidFill>
            <a:schemeClr val="accent1">
              <a:lumMod val="60000"/>
              <a:lumOff val="40000"/>
            </a:schemeClr>
          </a:solidFill>
        </p:spPr>
        <p:txBody>
          <a:bodyPr>
            <a:normAutofit fontScale="92500"/>
          </a:bodyPr>
          <a:lstStyle/>
          <a:p>
            <a:pPr algn="l" rtl="0">
              <a:lnSpc>
                <a:spcPct val="115000"/>
              </a:lnSpc>
              <a:spcAft>
                <a:spcPts val="1000"/>
              </a:spcAft>
            </a:pPr>
            <a:r>
              <a:rPr lang="en-US" dirty="0" err="1">
                <a:latin typeface="Arial"/>
                <a:ea typeface="Calibri"/>
                <a:cs typeface="Arial"/>
              </a:rPr>
              <a:t>Multiparity</a:t>
            </a:r>
            <a:r>
              <a:rPr lang="en-US" dirty="0">
                <a:latin typeface="Arial"/>
                <a:ea typeface="Calibri"/>
                <a:cs typeface="Arial"/>
              </a:rPr>
              <a:t> </a:t>
            </a:r>
            <a:r>
              <a:rPr lang="en-US" dirty="0" smtClean="0">
                <a:latin typeface="Arial"/>
                <a:ea typeface="Calibri"/>
                <a:cs typeface="Arial"/>
              </a:rPr>
              <a:t>(vaginal </a:t>
            </a:r>
            <a:r>
              <a:rPr lang="en-US" dirty="0">
                <a:latin typeface="Arial"/>
                <a:ea typeface="Calibri"/>
                <a:cs typeface="Arial"/>
              </a:rPr>
              <a:t>births).</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Forceps </a:t>
            </a:r>
            <a:r>
              <a:rPr lang="en-US" dirty="0" smtClean="0">
                <a:latin typeface="Arial"/>
                <a:ea typeface="Calibri"/>
                <a:cs typeface="Arial"/>
              </a:rPr>
              <a:t>delivery.</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Perineal trauma.</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Long </a:t>
            </a:r>
            <a:r>
              <a:rPr lang="en-US" dirty="0" err="1" smtClean="0">
                <a:latin typeface="Arial"/>
                <a:ea typeface="Calibri"/>
                <a:cs typeface="Arial"/>
              </a:rPr>
              <a:t>labour</a:t>
            </a:r>
            <a:r>
              <a:rPr lang="en-US" dirty="0" smtClean="0">
                <a:latin typeface="Arial"/>
                <a:ea typeface="Calibri"/>
                <a:cs typeface="Arial"/>
              </a:rPr>
              <a:t>.</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Epidural analgesia.</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Birthweight &gt;4 kg.</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Increasing age.</a:t>
            </a:r>
            <a:endParaRPr lang="en-US" sz="1800" dirty="0">
              <a:latin typeface="Calibri"/>
              <a:ea typeface="Calibri"/>
              <a:cs typeface="Arial"/>
            </a:endParaRPr>
          </a:p>
          <a:p>
            <a:pPr algn="l" rtl="0"/>
            <a:r>
              <a:rPr lang="en-US" dirty="0" err="1" smtClean="0">
                <a:latin typeface="Arial"/>
                <a:ea typeface="Calibri"/>
              </a:rPr>
              <a:t>Postmenopause</a:t>
            </a:r>
            <a:r>
              <a:rPr lang="en-US" dirty="0" smtClean="0">
                <a:latin typeface="Arial"/>
                <a:ea typeface="Calibri"/>
              </a:rPr>
              <a:t>.</a:t>
            </a:r>
            <a:endParaRPr lang="ar-IQ" dirty="0"/>
          </a:p>
        </p:txBody>
      </p:sp>
      <p:sp>
        <p:nvSpPr>
          <p:cNvPr id="4" name="عنصر نائب للمحتوى 3"/>
          <p:cNvSpPr>
            <a:spLocks noGrp="1"/>
          </p:cNvSpPr>
          <p:nvPr>
            <p:ph sz="quarter" idx="2"/>
          </p:nvPr>
        </p:nvSpPr>
        <p:spPr>
          <a:xfrm>
            <a:off x="4067944" y="1052736"/>
            <a:ext cx="4248472" cy="5616624"/>
          </a:xfrm>
          <a:solidFill>
            <a:schemeClr val="accent1">
              <a:lumMod val="60000"/>
              <a:lumOff val="40000"/>
            </a:schemeClr>
          </a:solidFill>
        </p:spPr>
        <p:txBody>
          <a:bodyPr>
            <a:normAutofit fontScale="92500"/>
          </a:bodyPr>
          <a:lstStyle/>
          <a:p>
            <a:pPr algn="l" rtl="0">
              <a:lnSpc>
                <a:spcPct val="115000"/>
              </a:lnSpc>
              <a:spcAft>
                <a:spcPts val="1000"/>
              </a:spcAft>
            </a:pPr>
            <a:r>
              <a:rPr lang="en-US" dirty="0" smtClean="0">
                <a:latin typeface="Arial"/>
                <a:ea typeface="Calibri"/>
                <a:cs typeface="Arial"/>
              </a:rPr>
              <a:t>Obesity. </a:t>
            </a:r>
          </a:p>
          <a:p>
            <a:pPr algn="l" rtl="0">
              <a:lnSpc>
                <a:spcPct val="115000"/>
              </a:lnSpc>
              <a:spcAft>
                <a:spcPts val="1000"/>
              </a:spcAft>
            </a:pPr>
            <a:r>
              <a:rPr lang="en-US" dirty="0" smtClean="0">
                <a:latin typeface="Arial"/>
                <a:ea typeface="Calibri"/>
                <a:cs typeface="Arial"/>
              </a:rPr>
              <a:t>Connective </a:t>
            </a:r>
            <a:r>
              <a:rPr lang="en-US" dirty="0">
                <a:latin typeface="Arial"/>
                <a:ea typeface="Calibri"/>
                <a:cs typeface="Arial"/>
              </a:rPr>
              <a:t>tissue disease.</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Chronic cough (e.g. bronchiectasis or chronic obstructive pulmonary disease).</a:t>
            </a:r>
            <a:endParaRPr lang="en-US" sz="1800" dirty="0">
              <a:latin typeface="Calibri"/>
              <a:ea typeface="Calibri"/>
              <a:cs typeface="Arial"/>
            </a:endParaRPr>
          </a:p>
          <a:p>
            <a:pPr algn="l" rtl="0">
              <a:lnSpc>
                <a:spcPct val="115000"/>
              </a:lnSpc>
              <a:spcAft>
                <a:spcPts val="1000"/>
              </a:spcAft>
            </a:pPr>
            <a:r>
              <a:rPr lang="en-US" dirty="0">
                <a:latin typeface="Arial"/>
                <a:ea typeface="Calibri"/>
                <a:cs typeface="Arial"/>
              </a:rPr>
              <a:t>Doxazocin(alpha-adrenergic antagonist) for hypertension causes relaxation of the urethral </a:t>
            </a:r>
            <a:r>
              <a:rPr lang="en-US" dirty="0" smtClean="0">
                <a:latin typeface="Arial"/>
                <a:ea typeface="Calibri"/>
                <a:cs typeface="Arial"/>
              </a:rPr>
              <a:t>sphincter.</a:t>
            </a:r>
            <a:endParaRPr lang="en-US" sz="1800" dirty="0">
              <a:latin typeface="Calibri"/>
              <a:ea typeface="Calibri"/>
              <a:cs typeface="Arial"/>
            </a:endParaRPr>
          </a:p>
          <a:p>
            <a:pPr algn="l" rtl="0"/>
            <a:endParaRPr lang="ar-IQ" dirty="0"/>
          </a:p>
        </p:txBody>
      </p:sp>
      <p:pic>
        <p:nvPicPr>
          <p:cNvPr id="6" name="صو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80685334"/>
      </p:ext>
    </p:extLst>
  </p:cSld>
  <p:clrMapOvr>
    <a:masterClrMapping/>
  </p:clrMapOvr>
  <mc:AlternateContent xmlns:mc="http://schemas.openxmlformats.org/markup-compatibility/2006" xmlns:p14="http://schemas.microsoft.com/office/powerpoint/2010/main">
    <mc:Choice Requires="p14">
      <p:transition spd="slow" p14:dur="2000" advTm="41362"/>
    </mc:Choice>
    <mc:Fallback xmlns="">
      <p:transition spd="slow" advTm="41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667512"/>
          </a:xfrm>
        </p:spPr>
        <p:txBody>
          <a:bodyPr>
            <a:normAutofit fontScale="90000"/>
          </a:bodyPr>
          <a:lstStyle/>
          <a:p>
            <a:r>
              <a:rPr lang="en-US" dirty="0" smtClean="0">
                <a:solidFill>
                  <a:srgbClr val="FF0000"/>
                </a:solidFill>
              </a:rPr>
              <a:t>Symptoms of stress incontinence</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عنصر نائب للمحتوى 2"/>
          <p:cNvSpPr>
            <a:spLocks noGrp="1"/>
          </p:cNvSpPr>
          <p:nvPr>
            <p:ph idx="1"/>
          </p:nvPr>
        </p:nvSpPr>
        <p:spPr>
          <a:xfrm>
            <a:off x="457200" y="762000"/>
            <a:ext cx="8229600" cy="5562600"/>
          </a:xfrm>
        </p:spPr>
        <p:txBody>
          <a:bodyPr/>
          <a:lstStyle/>
          <a:p>
            <a:pPr marL="0" indent="0" algn="l" rtl="0">
              <a:buNone/>
            </a:pPr>
            <a:r>
              <a:rPr lang="en-US" dirty="0">
                <a:solidFill>
                  <a:srgbClr val="0070C0"/>
                </a:solidFill>
              </a:rPr>
              <a:t>The only symptom is escape of urine </a:t>
            </a:r>
            <a:r>
              <a:rPr lang="en-US" dirty="0" smtClean="0">
                <a:solidFill>
                  <a:srgbClr val="0070C0"/>
                </a:solidFill>
              </a:rPr>
              <a:t>with coughing</a:t>
            </a:r>
            <a:r>
              <a:rPr lang="en-US" dirty="0">
                <a:solidFill>
                  <a:srgbClr val="0070C0"/>
                </a:solidFill>
              </a:rPr>
              <a:t>, sneezing or laughing. The loss of urine </a:t>
            </a:r>
            <a:r>
              <a:rPr lang="en-US" dirty="0" smtClean="0">
                <a:solidFill>
                  <a:srgbClr val="0070C0"/>
                </a:solidFill>
              </a:rPr>
              <a:t>has got </a:t>
            </a:r>
            <a:r>
              <a:rPr lang="en-US" dirty="0">
                <a:solidFill>
                  <a:srgbClr val="0070C0"/>
                </a:solidFill>
              </a:rPr>
              <a:t>the following features:</a:t>
            </a:r>
          </a:p>
          <a:p>
            <a:pPr algn="l" rtl="0"/>
            <a:r>
              <a:rPr lang="en-US" dirty="0"/>
              <a:t> Brief and coincides precisely to the period </a:t>
            </a:r>
            <a:r>
              <a:rPr lang="en-US" dirty="0" smtClean="0"/>
              <a:t>of raised </a:t>
            </a:r>
            <a:r>
              <a:rPr lang="en-US" dirty="0"/>
              <a:t>intra-abdominal pressure.</a:t>
            </a:r>
          </a:p>
          <a:p>
            <a:pPr algn="l" rtl="0"/>
            <a:r>
              <a:rPr lang="en-US" dirty="0"/>
              <a:t> Unassociated with a desire to pass urine.</a:t>
            </a:r>
          </a:p>
          <a:p>
            <a:pPr algn="l" rtl="0"/>
            <a:r>
              <a:rPr lang="en-US" dirty="0"/>
              <a:t> Rarely, occurs in supine position or during sleep.</a:t>
            </a:r>
          </a:p>
          <a:p>
            <a:pPr algn="l" rtl="0"/>
            <a:r>
              <a:rPr lang="en-US" dirty="0"/>
              <a:t> Patients are fully aware of it.</a:t>
            </a:r>
          </a:p>
          <a:p>
            <a:pPr algn="l" rtl="0"/>
            <a:r>
              <a:rPr lang="en-US" dirty="0"/>
              <a:t> The amount of loss is small.</a:t>
            </a:r>
            <a:endParaRPr lang="ar-IQ" dirty="0"/>
          </a:p>
        </p:txBody>
      </p:sp>
    </p:spTree>
    <p:extLst>
      <p:ext uri="{BB962C8B-B14F-4D97-AF65-F5344CB8AC3E}">
        <p14:creationId xmlns:p14="http://schemas.microsoft.com/office/powerpoint/2010/main" val="3574523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685800"/>
          </a:xfrm>
        </p:spPr>
        <p:txBody>
          <a:bodyPr>
            <a:normAutofit/>
          </a:bodyPr>
          <a:lstStyle/>
          <a:p>
            <a:r>
              <a:rPr lang="en-US" sz="3600" i="1" dirty="0" smtClean="0">
                <a:solidFill>
                  <a:srgbClr val="FF0000"/>
                </a:solidFill>
                <a:effectLst>
                  <a:outerShdw blurRad="38100" dist="38100" dir="2700000" algn="tl">
                    <a:srgbClr val="000000">
                      <a:alpha val="43137"/>
                    </a:srgbClr>
                  </a:outerShdw>
                </a:effectLst>
              </a:rPr>
              <a:t>Diagnosis </a:t>
            </a:r>
            <a:endParaRPr lang="ar-IQ" sz="3600" i="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57200" y="1219200"/>
            <a:ext cx="8229600" cy="5105400"/>
          </a:xfrm>
        </p:spPr>
        <p:txBody>
          <a:bodyPr>
            <a:normAutofit fontScale="92500" lnSpcReduction="10000"/>
          </a:bodyPr>
          <a:lstStyle/>
          <a:p>
            <a:pPr algn="l" rtl="0"/>
            <a:r>
              <a:rPr lang="en-US" dirty="0"/>
              <a:t>Details of medical history (e.g. diabetes, </a:t>
            </a:r>
            <a:r>
              <a:rPr lang="en-US" dirty="0" smtClean="0"/>
              <a:t>chronic pulmonary </a:t>
            </a:r>
            <a:r>
              <a:rPr lang="en-US" dirty="0"/>
              <a:t>disease, neurological disease</a:t>
            </a:r>
            <a:r>
              <a:rPr lang="en-US" dirty="0" smtClean="0"/>
              <a:t>),</a:t>
            </a:r>
          </a:p>
          <a:p>
            <a:pPr algn="l" rtl="0"/>
            <a:r>
              <a:rPr lang="en-US" dirty="0" smtClean="0"/>
              <a:t> surgical history </a:t>
            </a:r>
            <a:r>
              <a:rPr lang="en-US" dirty="0"/>
              <a:t>(spine or genitourinary tract), </a:t>
            </a:r>
            <a:endParaRPr lang="en-US" dirty="0" smtClean="0"/>
          </a:p>
          <a:p>
            <a:pPr algn="l" rtl="0"/>
            <a:r>
              <a:rPr lang="en-US" dirty="0" smtClean="0"/>
              <a:t>Current medications </a:t>
            </a:r>
            <a:r>
              <a:rPr lang="en-US" dirty="0"/>
              <a:t>(sedatives, antipsychotics) must </a:t>
            </a:r>
            <a:r>
              <a:rPr lang="en-US" dirty="0" smtClean="0"/>
              <a:t>be noted</a:t>
            </a:r>
            <a:r>
              <a:rPr lang="en-US" dirty="0"/>
              <a:t>. Because these have direct bearing on urinary</a:t>
            </a:r>
          </a:p>
          <a:p>
            <a:pPr marL="0" indent="0" algn="l" rtl="0">
              <a:buNone/>
            </a:pPr>
            <a:r>
              <a:rPr lang="en-US" dirty="0"/>
              <a:t>incontinence</a:t>
            </a:r>
            <a:r>
              <a:rPr lang="en-US" dirty="0" smtClean="0"/>
              <a:t>.</a:t>
            </a:r>
          </a:p>
          <a:p>
            <a:pPr algn="l" rtl="0"/>
            <a:r>
              <a:rPr lang="en-US" sz="3500" dirty="0">
                <a:solidFill>
                  <a:srgbClr val="FF0000"/>
                </a:solidFill>
              </a:rPr>
              <a:t>Record the severity, </a:t>
            </a:r>
            <a:r>
              <a:rPr lang="en-US" sz="3500" dirty="0" smtClean="0">
                <a:solidFill>
                  <a:srgbClr val="FF0000"/>
                </a:solidFill>
              </a:rPr>
              <a:t>including:</a:t>
            </a:r>
          </a:p>
          <a:p>
            <a:pPr marL="514350" indent="-514350" algn="l" rtl="0">
              <a:buFont typeface="+mj-lt"/>
              <a:buAutoNum type="arabicPeriod"/>
            </a:pPr>
            <a:r>
              <a:rPr lang="en-US" dirty="0" smtClean="0"/>
              <a:t>The number of episodes / day. </a:t>
            </a:r>
          </a:p>
          <a:p>
            <a:pPr marL="514350" indent="-514350" algn="l" rtl="0">
              <a:buFont typeface="+mj-lt"/>
              <a:buAutoNum type="arabicPeriod"/>
            </a:pPr>
            <a:r>
              <a:rPr lang="en-US" dirty="0" smtClean="0"/>
              <a:t>Whether </a:t>
            </a:r>
            <a:r>
              <a:rPr lang="en-US" dirty="0"/>
              <a:t>continence pads are needed, and its size. </a:t>
            </a:r>
          </a:p>
          <a:p>
            <a:pPr marL="514350" indent="-514350" algn="l" rtl="0">
              <a:buFont typeface="+mj-lt"/>
              <a:buAutoNum type="arabicPeriod"/>
            </a:pPr>
            <a:r>
              <a:rPr lang="en-US" dirty="0"/>
              <a:t>Whether the patient needs to change her underclothes or outer clothes because of leakage. </a:t>
            </a:r>
          </a:p>
          <a:p>
            <a:pPr marL="514350" indent="-514350" algn="l" rtl="0">
              <a:buFont typeface="+mj-lt"/>
              <a:buAutoNum type="arabicPeriod"/>
            </a:pPr>
            <a:r>
              <a:rPr lang="en-US" dirty="0"/>
              <a:t>What </a:t>
            </a:r>
            <a:r>
              <a:rPr lang="en-US" dirty="0" err="1"/>
              <a:t>behaviour</a:t>
            </a:r>
            <a:r>
              <a:rPr lang="en-US" dirty="0"/>
              <a:t> changes ( reduced their fluid intake and may limit their social activities). </a:t>
            </a:r>
          </a:p>
          <a:p>
            <a:pPr algn="l" rtl="0"/>
            <a:endParaRPr lang="en-US" dirty="0" smtClean="0"/>
          </a:p>
          <a:p>
            <a:pPr marL="0" indent="0" algn="l" rtl="0">
              <a:buNone/>
            </a:pPr>
            <a:endParaRPr lang="en-US" sz="2400" dirty="0"/>
          </a:p>
          <a:p>
            <a:pPr marL="0" indent="0" algn="l" rtl="0">
              <a:buNone/>
            </a:pPr>
            <a:endParaRPr lang="ar-IQ" dirty="0"/>
          </a:p>
        </p:txBody>
      </p:sp>
    </p:spTree>
    <p:extLst>
      <p:ext uri="{BB962C8B-B14F-4D97-AF65-F5344CB8AC3E}">
        <p14:creationId xmlns:p14="http://schemas.microsoft.com/office/powerpoint/2010/main" val="315702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09600"/>
            <a:ext cx="8229600" cy="5715000"/>
          </a:xfrm>
        </p:spPr>
        <p:txBody>
          <a:bodyPr>
            <a:normAutofit lnSpcReduction="10000"/>
          </a:bodyPr>
          <a:lstStyle/>
          <a:p>
            <a:pPr marL="0" indent="0" algn="l" rtl="0">
              <a:buNone/>
            </a:pPr>
            <a:r>
              <a:rPr lang="en-US" sz="3600" i="1" dirty="0">
                <a:solidFill>
                  <a:srgbClr val="FF0000"/>
                </a:solidFill>
                <a:effectLst>
                  <a:outerShdw blurRad="38100" dist="38100" dir="2700000" algn="tl">
                    <a:srgbClr val="000000">
                      <a:alpha val="43137"/>
                    </a:srgbClr>
                  </a:outerShdw>
                </a:effectLst>
              </a:rPr>
              <a:t>Physical examination</a:t>
            </a:r>
          </a:p>
          <a:p>
            <a:pPr algn="l" rtl="0"/>
            <a:r>
              <a:rPr lang="en-US" dirty="0"/>
              <a:t>On clinical examination, stress incontinence may be demonstrated when the patient coughs</a:t>
            </a:r>
          </a:p>
          <a:p>
            <a:pPr algn="l" rtl="0"/>
            <a:r>
              <a:rPr lang="en-US" dirty="0"/>
              <a:t>Vaginal examination should assess for prolapse and, in particular, the vaginal capacity and the woman’s ability to elevate the bladder neck, as this may alter management</a:t>
            </a:r>
            <a:r>
              <a:rPr lang="en-US" dirty="0" smtClean="0"/>
              <a:t>.</a:t>
            </a:r>
          </a:p>
          <a:p>
            <a:pPr algn="l" rtl="0"/>
            <a:r>
              <a:rPr lang="en-US" dirty="0"/>
              <a:t>Local- excoriation of </a:t>
            </a:r>
            <a:r>
              <a:rPr lang="en-US" dirty="0" err="1"/>
              <a:t>vulval</a:t>
            </a:r>
            <a:r>
              <a:rPr lang="en-US" dirty="0"/>
              <a:t> skin.</a:t>
            </a:r>
          </a:p>
          <a:p>
            <a:pPr algn="l" rtl="0"/>
            <a:r>
              <a:rPr lang="en-US" dirty="0"/>
              <a:t>Atrophic changes, cystocele, prolapse.</a:t>
            </a:r>
          </a:p>
          <a:p>
            <a:pPr algn="l" rtl="0"/>
            <a:r>
              <a:rPr lang="en-US" dirty="0"/>
              <a:t>Bladder neck elevation test(</a:t>
            </a:r>
            <a:r>
              <a:rPr lang="en-US" dirty="0" err="1"/>
              <a:t>Marchetti</a:t>
            </a:r>
            <a:r>
              <a:rPr lang="en-US" dirty="0"/>
              <a:t> test)- To see whether surgery will benefit or not.</a:t>
            </a:r>
          </a:p>
          <a:p>
            <a:pPr algn="l" rtl="0"/>
            <a:r>
              <a:rPr lang="en-US" dirty="0"/>
              <a:t>Mental state, developmental anomalies, neurological examination</a:t>
            </a:r>
          </a:p>
          <a:p>
            <a:pPr algn="l" rtl="0"/>
            <a:endParaRPr lang="en-US" dirty="0"/>
          </a:p>
          <a:p>
            <a:pPr algn="l" rtl="0"/>
            <a:endParaRPr lang="ar-IQ" dirty="0"/>
          </a:p>
        </p:txBody>
      </p:sp>
    </p:spTree>
    <p:extLst>
      <p:ext uri="{BB962C8B-B14F-4D97-AF65-F5344CB8AC3E}">
        <p14:creationId xmlns:p14="http://schemas.microsoft.com/office/powerpoint/2010/main" val="1854287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30026"/>
          </a:xfrm>
        </p:spPr>
        <p:txBody>
          <a:bodyPr>
            <a:normAutofit fontScale="90000"/>
          </a:bodyPr>
          <a:lstStyle/>
          <a:p>
            <a:endParaRPr lang="ar-IQ" dirty="0"/>
          </a:p>
        </p:txBody>
      </p:sp>
      <p:sp>
        <p:nvSpPr>
          <p:cNvPr id="3" name="عنصر نائب للمحتوى 2"/>
          <p:cNvSpPr>
            <a:spLocks noGrp="1"/>
          </p:cNvSpPr>
          <p:nvPr>
            <p:ph sz="quarter" idx="1"/>
          </p:nvPr>
        </p:nvSpPr>
        <p:spPr>
          <a:xfrm>
            <a:off x="251520" y="548680"/>
            <a:ext cx="8496944" cy="6192688"/>
          </a:xfrm>
        </p:spPr>
        <p:txBody>
          <a:bodyPr>
            <a:normAutofit fontScale="77500" lnSpcReduction="20000"/>
          </a:bodyPr>
          <a:lstStyle/>
          <a:p>
            <a:pPr marL="0" indent="0" algn="l" rtl="0">
              <a:buNone/>
            </a:pPr>
            <a:r>
              <a:rPr lang="en-US" sz="3500" dirty="0" smtClean="0">
                <a:solidFill>
                  <a:srgbClr val="FF0000"/>
                </a:solidFill>
                <a:latin typeface="Arial" panose="020B0604020202020204" pitchFamily="34" charset="0"/>
                <a:cs typeface="Arial" panose="020B0604020202020204" pitchFamily="34" charset="0"/>
              </a:rPr>
              <a:t>Bonney's test</a:t>
            </a:r>
          </a:p>
          <a:p>
            <a:pPr algn="l" rtl="0"/>
            <a:r>
              <a:rPr lang="en-US" sz="3500" dirty="0" smtClean="0">
                <a:latin typeface="Arial" panose="020B0604020202020204" pitchFamily="34" charset="0"/>
                <a:cs typeface="Arial" panose="020B0604020202020204" pitchFamily="34" charset="0"/>
              </a:rPr>
              <a:t>The patient is asked to insert 2 fingers in </a:t>
            </a:r>
            <a:r>
              <a:rPr lang="en-US" sz="3500" dirty="0" err="1" smtClean="0">
                <a:latin typeface="Arial" panose="020B0604020202020204" pitchFamily="34" charset="0"/>
                <a:cs typeface="Arial" panose="020B0604020202020204" pitchFamily="34" charset="0"/>
              </a:rPr>
              <a:t>periurethral</a:t>
            </a:r>
            <a:r>
              <a:rPr lang="en-US" sz="3500" dirty="0" smtClean="0">
                <a:latin typeface="Arial" panose="020B0604020202020204" pitchFamily="34" charset="0"/>
                <a:cs typeface="Arial" panose="020B0604020202020204" pitchFamily="34" charset="0"/>
              </a:rPr>
              <a:t> region causing lifting of the bladder neck and then the patient is asked to cough.</a:t>
            </a:r>
          </a:p>
          <a:p>
            <a:pPr algn="l" rtl="0"/>
            <a:r>
              <a:rPr lang="en-US" sz="3500" dirty="0" smtClean="0">
                <a:latin typeface="Arial" panose="020B0604020202020204" pitchFamily="34" charset="0"/>
                <a:cs typeface="Arial" panose="020B0604020202020204" pitchFamily="34" charset="0"/>
              </a:rPr>
              <a:t>If SUI gets corrected , then it is due to bladder neck decent.</a:t>
            </a:r>
          </a:p>
          <a:p>
            <a:pPr algn="l" rtl="0"/>
            <a:r>
              <a:rPr lang="en-US" sz="3500" dirty="0" smtClean="0">
                <a:latin typeface="Arial" panose="020B0604020202020204" pitchFamily="34" charset="0"/>
                <a:cs typeface="Arial" panose="020B0604020202020204" pitchFamily="34" charset="0"/>
              </a:rPr>
              <a:t>If SUI persist , it is due to sphincter defect </a:t>
            </a:r>
          </a:p>
          <a:p>
            <a:pPr marL="0" indent="0" algn="l" rtl="0">
              <a:buNone/>
            </a:pPr>
            <a:endParaRPr lang="en-US" sz="3500" dirty="0" smtClean="0">
              <a:latin typeface="Arial" panose="020B0604020202020204" pitchFamily="34" charset="0"/>
              <a:cs typeface="Arial" panose="020B0604020202020204" pitchFamily="34" charset="0"/>
            </a:endParaRPr>
          </a:p>
          <a:p>
            <a:pPr marL="0" indent="0" algn="l" rtl="0">
              <a:buNone/>
            </a:pPr>
            <a:r>
              <a:rPr lang="en-US" sz="3500" dirty="0" smtClean="0">
                <a:solidFill>
                  <a:srgbClr val="FF0000"/>
                </a:solidFill>
                <a:latin typeface="Arial" panose="020B0604020202020204" pitchFamily="34" charset="0"/>
                <a:cs typeface="Arial" panose="020B0604020202020204" pitchFamily="34" charset="0"/>
              </a:rPr>
              <a:t>Q tip test</a:t>
            </a:r>
          </a:p>
          <a:p>
            <a:pPr algn="l" rtl="0"/>
            <a:r>
              <a:rPr lang="en-US" sz="3500" dirty="0" smtClean="0">
                <a:latin typeface="Arial" panose="020B0604020202020204" pitchFamily="34" charset="0"/>
                <a:cs typeface="Arial" panose="020B0604020202020204" pitchFamily="34" charset="0"/>
              </a:rPr>
              <a:t>A sterile cotton swab is introduced into the level of bladder neck.</a:t>
            </a:r>
          </a:p>
          <a:p>
            <a:pPr algn="l" rtl="0"/>
            <a:r>
              <a:rPr lang="en-US" sz="3500" dirty="0" smtClean="0">
                <a:latin typeface="Arial" panose="020B0604020202020204" pitchFamily="34" charset="0"/>
                <a:cs typeface="Arial" panose="020B0604020202020204" pitchFamily="34" charset="0"/>
              </a:rPr>
              <a:t>The patient is asked to strain </a:t>
            </a:r>
          </a:p>
          <a:p>
            <a:pPr algn="l" rtl="0"/>
            <a:r>
              <a:rPr lang="en-US" sz="3500" dirty="0" smtClean="0">
                <a:latin typeface="Arial" panose="020B0604020202020204" pitchFamily="34" charset="0"/>
                <a:cs typeface="Arial" panose="020B0604020202020204" pitchFamily="34" charset="0"/>
              </a:rPr>
              <a:t>Marked upward elevation of cotton tip &gt; </a:t>
            </a:r>
            <a:r>
              <a:rPr lang="en-US" sz="3500" dirty="0">
                <a:latin typeface="Arial"/>
                <a:ea typeface="Calibri"/>
                <a:cs typeface="Arial"/>
              </a:rPr>
              <a:t>30 </a:t>
            </a:r>
            <a:r>
              <a:rPr lang="en-US" sz="3500" baseline="30000" dirty="0" smtClean="0">
                <a:latin typeface="Arial"/>
                <a:ea typeface="Calibri"/>
                <a:cs typeface="Arial"/>
              </a:rPr>
              <a:t>0 </a:t>
            </a:r>
            <a:r>
              <a:rPr lang="en-US" sz="3500" dirty="0" smtClean="0">
                <a:latin typeface="Arial"/>
                <a:ea typeface="Calibri"/>
                <a:cs typeface="Arial"/>
              </a:rPr>
              <a:t>Indicate urethra hyper mobility </a:t>
            </a:r>
            <a:endParaRPr lang="en-US" sz="2600" dirty="0">
              <a:latin typeface="Calibri"/>
              <a:ea typeface="Calibri"/>
              <a:cs typeface="Arial"/>
            </a:endParaRPr>
          </a:p>
          <a:p>
            <a:pPr algn="l" rtl="0"/>
            <a:endParaRPr lang="en-US" baseline="30000" dirty="0" smtClean="0">
              <a:latin typeface="Arial"/>
              <a:ea typeface="Calibri"/>
              <a:cs typeface="Arial"/>
            </a:endParaRPr>
          </a:p>
          <a:p>
            <a:pPr marL="0" indent="0" algn="l" rtl="0">
              <a:buNone/>
            </a:pPr>
            <a:r>
              <a:rPr lang="en-US" baseline="30000" dirty="0" smtClean="0">
                <a:latin typeface="Arial"/>
                <a:ea typeface="Calibri"/>
                <a:cs typeface="Aria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41338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8305800" cy="593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مستطيل 1"/>
          <p:cNvSpPr>
            <a:spLocks noChangeArrowheads="1"/>
          </p:cNvSpPr>
          <p:nvPr/>
        </p:nvSpPr>
        <p:spPr bwMode="auto">
          <a:xfrm>
            <a:off x="427038" y="990600"/>
            <a:ext cx="795496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defRPr/>
            </a:pPr>
            <a:endParaRPr lang="en-US" sz="2000" dirty="0"/>
          </a:p>
          <a:p>
            <a:pPr algn="l">
              <a:defRPr/>
            </a:pPr>
            <a:r>
              <a:rPr lang="en-US" sz="2000" b="1" i="1" dirty="0">
                <a:solidFill>
                  <a:srgbClr val="C00000"/>
                </a:solidFill>
              </a:rPr>
              <a:t>General practitioner/outpatient</a:t>
            </a:r>
          </a:p>
          <a:p>
            <a:pPr algn="l">
              <a:defRPr/>
            </a:pPr>
            <a:r>
              <a:rPr lang="en-US" sz="2000" dirty="0"/>
              <a:t>                    </a:t>
            </a:r>
            <a:r>
              <a:rPr lang="en-US" sz="2000" dirty="0">
                <a:solidFill>
                  <a:schemeClr val="tx1">
                    <a:lumMod val="85000"/>
                    <a:lumOff val="15000"/>
                  </a:schemeClr>
                </a:solidFill>
              </a:rPr>
              <a:t>Mid-stream specimen of urine</a:t>
            </a:r>
          </a:p>
          <a:p>
            <a:pPr algn="l">
              <a:defRPr/>
            </a:pPr>
            <a:r>
              <a:rPr lang="en-US" sz="2000" dirty="0">
                <a:solidFill>
                  <a:schemeClr val="tx1">
                    <a:lumMod val="85000"/>
                    <a:lumOff val="15000"/>
                  </a:schemeClr>
                </a:solidFill>
              </a:rPr>
              <a:t>                    Frequency/volume chart   </a:t>
            </a:r>
          </a:p>
          <a:p>
            <a:pPr algn="l">
              <a:defRPr/>
            </a:pPr>
            <a:r>
              <a:rPr lang="en-US" sz="2000" dirty="0">
                <a:solidFill>
                  <a:schemeClr val="tx1">
                    <a:lumMod val="85000"/>
                    <a:lumOff val="15000"/>
                  </a:schemeClr>
                </a:solidFill>
              </a:rPr>
              <a:t>                    Pad test     </a:t>
            </a:r>
          </a:p>
          <a:p>
            <a:pPr algn="l">
              <a:defRPr/>
            </a:pPr>
            <a:r>
              <a:rPr lang="en-US" sz="2000" b="1" i="1" dirty="0">
                <a:solidFill>
                  <a:srgbClr val="C00000"/>
                </a:solidFill>
              </a:rPr>
              <a:t>Basic </a:t>
            </a:r>
            <a:r>
              <a:rPr lang="en-US" sz="2000" b="1" i="1" dirty="0" err="1">
                <a:solidFill>
                  <a:srgbClr val="C00000"/>
                </a:solidFill>
              </a:rPr>
              <a:t>urodynamics</a:t>
            </a:r>
            <a:endParaRPr lang="en-US" sz="2000" b="1" i="1" dirty="0">
              <a:solidFill>
                <a:srgbClr val="C00000"/>
              </a:solidFill>
            </a:endParaRPr>
          </a:p>
          <a:p>
            <a:pPr algn="l">
              <a:defRPr/>
            </a:pPr>
            <a:r>
              <a:rPr lang="en-US" sz="2000" dirty="0"/>
              <a:t>                    Uroflowmetry  </a:t>
            </a:r>
          </a:p>
          <a:p>
            <a:pPr algn="l">
              <a:defRPr/>
            </a:pPr>
            <a:r>
              <a:rPr lang="en-US" sz="2000" dirty="0"/>
              <a:t>                    Cystometry             </a:t>
            </a:r>
          </a:p>
          <a:p>
            <a:pPr algn="l">
              <a:defRPr/>
            </a:pPr>
            <a:r>
              <a:rPr lang="en-US" sz="2000" dirty="0"/>
              <a:t>                    Videocystourethrography</a:t>
            </a:r>
          </a:p>
          <a:p>
            <a:pPr algn="l">
              <a:defRPr/>
            </a:pPr>
            <a:r>
              <a:rPr lang="en-US" sz="2000" b="1" i="1" dirty="0">
                <a:solidFill>
                  <a:srgbClr val="C00000"/>
                </a:solidFill>
              </a:rPr>
              <a:t>Specialized</a:t>
            </a:r>
          </a:p>
          <a:p>
            <a:pPr algn="l">
              <a:defRPr/>
            </a:pPr>
            <a:r>
              <a:rPr lang="en-US" sz="2000" dirty="0"/>
              <a:t>                    Urethral pressure </a:t>
            </a:r>
            <a:r>
              <a:rPr lang="en-US" sz="2000" dirty="0" err="1"/>
              <a:t>profilometry</a:t>
            </a:r>
            <a:endParaRPr lang="en-US" sz="2000" dirty="0"/>
          </a:p>
          <a:p>
            <a:pPr algn="l">
              <a:defRPr/>
            </a:pPr>
            <a:r>
              <a:rPr lang="en-US" sz="2000" dirty="0"/>
              <a:t>                    Cystourethroscopy</a:t>
            </a:r>
          </a:p>
          <a:p>
            <a:pPr algn="l">
              <a:defRPr/>
            </a:pPr>
            <a:r>
              <a:rPr lang="en-US" sz="2000" dirty="0"/>
              <a:t>                    Ultrasound</a:t>
            </a:r>
          </a:p>
          <a:p>
            <a:pPr algn="l">
              <a:defRPr/>
            </a:pPr>
            <a:r>
              <a:rPr lang="en-US" sz="2000" dirty="0"/>
              <a:t>                    </a:t>
            </a:r>
            <a:r>
              <a:rPr lang="en-US" sz="2000" dirty="0" err="1"/>
              <a:t>Cystourethrography</a:t>
            </a:r>
            <a:endParaRPr lang="en-US" sz="2000" dirty="0"/>
          </a:p>
          <a:p>
            <a:pPr algn="l">
              <a:defRPr/>
            </a:pPr>
            <a:r>
              <a:rPr lang="en-US" sz="2000" dirty="0"/>
              <a:t>                     Intravenous urography</a:t>
            </a:r>
          </a:p>
          <a:p>
            <a:pPr algn="l">
              <a:defRPr/>
            </a:pPr>
            <a:r>
              <a:rPr lang="en-US" sz="2000" dirty="0"/>
              <a:t>                     Electromyography</a:t>
            </a:r>
          </a:p>
          <a:p>
            <a:pPr algn="l">
              <a:defRPr/>
            </a:pPr>
            <a:r>
              <a:rPr lang="en-US" sz="2000" dirty="0"/>
              <a:t>                     Ambulatory </a:t>
            </a:r>
            <a:r>
              <a:rPr lang="en-US" sz="2000" dirty="0" err="1"/>
              <a:t>urodynamics</a:t>
            </a:r>
            <a:endParaRPr lang="ar-IQ" sz="2000" dirty="0"/>
          </a:p>
        </p:txBody>
      </p:sp>
      <p:sp>
        <p:nvSpPr>
          <p:cNvPr id="3" name="عنوان 2"/>
          <p:cNvSpPr>
            <a:spLocks noGrp="1"/>
          </p:cNvSpPr>
          <p:nvPr>
            <p:ph type="title"/>
          </p:nvPr>
        </p:nvSpPr>
        <p:spPr>
          <a:xfrm>
            <a:off x="304800" y="228600"/>
            <a:ext cx="8229600" cy="609600"/>
          </a:xfrm>
        </p:spPr>
        <p:txBody>
          <a:bodyPr>
            <a:normAutofit fontScale="90000"/>
          </a:bodyPr>
          <a:lstStyle/>
          <a:p>
            <a:r>
              <a:rPr lang="en-US" i="1" dirty="0" smtClean="0">
                <a:solidFill>
                  <a:srgbClr val="FF0000"/>
                </a:solidFill>
                <a:effectLst>
                  <a:outerShdw blurRad="38100" dist="38100" dir="2700000" algn="tl">
                    <a:srgbClr val="000000">
                      <a:alpha val="43137"/>
                    </a:srgbClr>
                  </a:outerShdw>
                </a:effectLst>
              </a:rPr>
              <a:t>Investigations </a:t>
            </a:r>
            <a:endParaRPr lang="ar-IQ" i="1" dirty="0">
              <a:solidFill>
                <a:srgbClr val="FF0000"/>
              </a:solidFill>
              <a:effectLst>
                <a:outerShdw blurRad="38100" dist="38100" dir="2700000" algn="tl">
                  <a:srgbClr val="000000">
                    <a:alpha val="43137"/>
                  </a:srgbClr>
                </a:outerShdw>
              </a:effectLst>
            </a:endParaRPr>
          </a:p>
        </p:txBody>
      </p:sp>
      <p:sp>
        <p:nvSpPr>
          <p:cNvPr id="5" name="عنصر نائب للمحتوى 4"/>
          <p:cNvSpPr>
            <a:spLocks noGrp="1"/>
          </p:cNvSpPr>
          <p:nvPr>
            <p:ph idx="1"/>
          </p:nvPr>
        </p:nvSpPr>
        <p:spPr/>
        <p:txBody>
          <a:bodyPr/>
          <a:lstStyle/>
          <a:p>
            <a:endParaRPr lang="ar-IQ"/>
          </a:p>
        </p:txBody>
      </p:sp>
    </p:spTree>
    <p:extLst>
      <p:ext uri="{BB962C8B-B14F-4D97-AF65-F5344CB8AC3E}">
        <p14:creationId xmlns:p14="http://schemas.microsoft.com/office/powerpoint/2010/main" val="239489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مستطيل 1"/>
          <p:cNvSpPr>
            <a:spLocks noChangeArrowheads="1"/>
          </p:cNvSpPr>
          <p:nvPr/>
        </p:nvSpPr>
        <p:spPr bwMode="auto">
          <a:xfrm>
            <a:off x="457200" y="609600"/>
            <a:ext cx="7924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3200" i="1" dirty="0" smtClean="0">
                <a:solidFill>
                  <a:srgbClr val="FF0000"/>
                </a:solidFill>
                <a:effectLst>
                  <a:outerShdw blurRad="38100" dist="38100" dir="2700000" algn="tl">
                    <a:srgbClr val="000000">
                      <a:alpha val="43137"/>
                    </a:srgbClr>
                  </a:outerShdw>
                </a:effectLst>
              </a:rPr>
              <a:t>Urinary diary</a:t>
            </a:r>
          </a:p>
          <a:p>
            <a:pPr algn="l">
              <a:defRPr/>
            </a:pPr>
            <a:r>
              <a:rPr lang="en-US" sz="2400" dirty="0" smtClean="0">
                <a:solidFill>
                  <a:srgbClr val="002060"/>
                </a:solidFill>
              </a:rPr>
              <a:t>A </a:t>
            </a:r>
            <a:r>
              <a:rPr lang="en-US" sz="2400" dirty="0">
                <a:solidFill>
                  <a:srgbClr val="002060"/>
                </a:solidFill>
              </a:rPr>
              <a:t>urinary diary is a simple record of the patient’s fluid intake and output (Figure 16.3). </a:t>
            </a:r>
            <a:r>
              <a:rPr lang="en-US" sz="2400" dirty="0">
                <a:solidFill>
                  <a:srgbClr val="002060"/>
                </a:solidFill>
              </a:rPr>
              <a:t>Episodes of urgency and leakage and precipitating events are also recorded</a:t>
            </a:r>
          </a:p>
          <a:p>
            <a:pPr algn="l">
              <a:defRPr/>
            </a:pPr>
            <a:r>
              <a:rPr lang="en-US" sz="2400" dirty="0">
                <a:solidFill>
                  <a:srgbClr val="002060"/>
                </a:solidFill>
              </a:rPr>
              <a:t>There is no recommended period for diary keeping;</a:t>
            </a:r>
          </a:p>
          <a:p>
            <a:pPr algn="l">
              <a:defRPr/>
            </a:pPr>
            <a:r>
              <a:rPr lang="en-US" sz="2400" dirty="0">
                <a:solidFill>
                  <a:srgbClr val="002060"/>
                </a:solidFill>
              </a:rPr>
              <a:t>a suggested practice is 3–5 consecutive days</a:t>
            </a:r>
            <a:endParaRPr lang="ar-IQ" dirty="0"/>
          </a:p>
        </p:txBody>
      </p:sp>
      <p:sp>
        <p:nvSpPr>
          <p:cNvPr id="22531" name="مستطيل 2"/>
          <p:cNvSpPr>
            <a:spLocks noChangeArrowheads="1"/>
          </p:cNvSpPr>
          <p:nvPr/>
        </p:nvSpPr>
        <p:spPr bwMode="auto">
          <a:xfrm>
            <a:off x="487680" y="3505200"/>
            <a:ext cx="743712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3200" i="1" dirty="0" smtClean="0">
                <a:ln w="12700">
                  <a:solidFill>
                    <a:srgbClr val="FF0000"/>
                  </a:solidFill>
                  <a:prstDash val="solid"/>
                </a:ln>
                <a:solidFill>
                  <a:srgbClr val="FF0000"/>
                </a:solidFill>
                <a:effectLst>
                  <a:outerShdw blurRad="38100" dist="38100" dir="2700000" algn="tl">
                    <a:srgbClr val="000000">
                      <a:alpha val="43137"/>
                    </a:srgbClr>
                  </a:outerShdw>
                  <a:reflection blurRad="6350" stA="55000" endA="300" endPos="45500" dir="5400000" sy="-100000" algn="bl" rotWithShape="0"/>
                </a:effectLst>
              </a:rPr>
              <a:t>Pad </a:t>
            </a:r>
            <a:r>
              <a:rPr lang="en-US" sz="3200" i="1" dirty="0" err="1" smtClean="0">
                <a:ln w="12700">
                  <a:solidFill>
                    <a:srgbClr val="FF0000"/>
                  </a:solidFill>
                  <a:prstDash val="solid"/>
                </a:ln>
                <a:solidFill>
                  <a:srgbClr val="FF0000"/>
                </a:solidFill>
                <a:effectLst>
                  <a:outerShdw blurRad="38100" dist="38100" dir="2700000" algn="tl">
                    <a:srgbClr val="000000">
                      <a:alpha val="43137"/>
                    </a:srgbClr>
                  </a:outerShdw>
                  <a:reflection blurRad="6350" stA="55000" endA="300" endPos="45500" dir="5400000" sy="-100000" algn="bl" rotWithShape="0"/>
                </a:effectLst>
              </a:rPr>
              <a:t>tast</a:t>
            </a:r>
            <a:endParaRPr lang="en-US" sz="3200" i="1" dirty="0">
              <a:ln w="12700">
                <a:solidFill>
                  <a:srgbClr val="FF0000"/>
                </a:solidFill>
                <a:prstDash val="solid"/>
              </a:ln>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a:p>
            <a:pPr algn="l">
              <a:defRPr/>
            </a:pPr>
            <a:r>
              <a:rPr lang="en-US" sz="2400" dirty="0">
                <a:solidFill>
                  <a:srgbClr val="002060"/>
                </a:solidFill>
              </a:rPr>
              <a:t>Pad tests are used to verify and quantify urine loss.</a:t>
            </a:r>
          </a:p>
          <a:p>
            <a:pPr algn="l">
              <a:defRPr/>
            </a:pPr>
            <a:r>
              <a:rPr lang="en-US" sz="2400" dirty="0">
                <a:solidFill>
                  <a:srgbClr val="002060"/>
                </a:solidFill>
              </a:rPr>
              <a:t>The International Continence Society pad test takes 1</a:t>
            </a:r>
          </a:p>
          <a:p>
            <a:pPr algn="l">
              <a:defRPr/>
            </a:pPr>
            <a:r>
              <a:rPr lang="en-US" sz="2400" dirty="0">
                <a:solidFill>
                  <a:srgbClr val="002060"/>
                </a:solidFill>
              </a:rPr>
              <a:t>hour. The patient wears a pre-weighed sanitary towel,</a:t>
            </a:r>
          </a:p>
          <a:p>
            <a:pPr algn="l">
              <a:defRPr/>
            </a:pPr>
            <a:r>
              <a:rPr lang="en-US" sz="2400" dirty="0">
                <a:solidFill>
                  <a:srgbClr val="002060"/>
                </a:solidFill>
              </a:rPr>
              <a:t>drinks 500 mL of water and rests for 15 minutes. After</a:t>
            </a:r>
          </a:p>
          <a:p>
            <a:pPr algn="l">
              <a:defRPr/>
            </a:pPr>
            <a:r>
              <a:rPr lang="en-US" sz="2400" dirty="0">
                <a:solidFill>
                  <a:srgbClr val="002060"/>
                </a:solidFill>
              </a:rPr>
              <a:t>a series of defined </a:t>
            </a:r>
            <a:r>
              <a:rPr lang="en-US" sz="2400" dirty="0" err="1">
                <a:solidFill>
                  <a:srgbClr val="002060"/>
                </a:solidFill>
              </a:rPr>
              <a:t>manoeuvres</a:t>
            </a:r>
            <a:r>
              <a:rPr lang="en-US" sz="2400" dirty="0">
                <a:solidFill>
                  <a:srgbClr val="002060"/>
                </a:solidFill>
              </a:rPr>
              <a:t>, the pad is reweighed;</a:t>
            </a:r>
          </a:p>
          <a:p>
            <a:pPr algn="l">
              <a:defRPr/>
            </a:pPr>
            <a:r>
              <a:rPr lang="en-US" sz="2400" dirty="0">
                <a:solidFill>
                  <a:srgbClr val="002060"/>
                </a:solidFill>
              </a:rPr>
              <a:t>a urine loss of more than 1 g is considered significant</a:t>
            </a:r>
            <a:r>
              <a:rPr lang="en-US" dirty="0"/>
              <a:t>.</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089" y="68016"/>
            <a:ext cx="5761037"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3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344941" y="1676400"/>
            <a:ext cx="82851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hangingPunct="0">
              <a:defRPr/>
            </a:pPr>
            <a:r>
              <a:rPr lang="en-US" sz="3200" dirty="0">
                <a:solidFill>
                  <a:schemeClr val="tx2">
                    <a:lumMod val="75000"/>
                  </a:schemeClr>
                </a:solidFill>
                <a:cs typeface="Times New Roman" pitchFamily="18" charset="0"/>
              </a:rPr>
              <a:t>Cystometry</a:t>
            </a:r>
            <a:r>
              <a:rPr lang="en-US" sz="3200" dirty="0">
                <a:solidFill>
                  <a:schemeClr val="tx2">
                    <a:lumMod val="75000"/>
                  </a:schemeClr>
                </a:solidFill>
                <a:cs typeface="Times New Roman" pitchFamily="18" charset="0"/>
              </a:rPr>
              <a:t> is simply evaluation of the bladder volume- pressure relationship</a:t>
            </a:r>
            <a:r>
              <a:rPr lang="en-US" sz="3200" dirty="0" smtClean="0">
                <a:solidFill>
                  <a:schemeClr val="tx2">
                    <a:lumMod val="75000"/>
                  </a:schemeClr>
                </a:solidFill>
                <a:cs typeface="Times New Roman" pitchFamily="18" charset="0"/>
              </a:rPr>
              <a:t>.</a:t>
            </a:r>
          </a:p>
          <a:p>
            <a:pPr algn="l" rtl="0" eaLnBrk="0" hangingPunct="0">
              <a:defRPr/>
            </a:pPr>
            <a:r>
              <a:rPr lang="en-US" sz="3200" dirty="0" smtClean="0">
                <a:solidFill>
                  <a:schemeClr val="tx2">
                    <a:lumMod val="75000"/>
                  </a:schemeClr>
                </a:solidFill>
                <a:cs typeface="Times New Roman" pitchFamily="18" charset="0"/>
              </a:rPr>
              <a:t> </a:t>
            </a:r>
            <a:r>
              <a:rPr lang="en-US" sz="3200" dirty="0">
                <a:solidFill>
                  <a:schemeClr val="tx2">
                    <a:lumMod val="75000"/>
                  </a:schemeClr>
                </a:solidFill>
                <a:cs typeface="Times New Roman" pitchFamily="18" charset="0"/>
              </a:rPr>
              <a:t>In clinical </a:t>
            </a:r>
            <a:r>
              <a:rPr lang="en-US" sz="3200" dirty="0">
                <a:solidFill>
                  <a:schemeClr val="tx2">
                    <a:lumMod val="75000"/>
                  </a:schemeClr>
                </a:solidFill>
                <a:cs typeface="Times New Roman" pitchFamily="18" charset="0"/>
              </a:rPr>
              <a:t>cystometry the bladder is repeatedly filled with fixed amount of normal saline. After full inflation the women is asked to pass urine and the intra </a:t>
            </a:r>
            <a:r>
              <a:rPr lang="en-US" sz="3200" dirty="0" err="1">
                <a:solidFill>
                  <a:schemeClr val="tx2">
                    <a:lumMod val="75000"/>
                  </a:schemeClr>
                </a:solidFill>
                <a:cs typeface="Times New Roman" pitchFamily="18" charset="0"/>
              </a:rPr>
              <a:t>vesical</a:t>
            </a:r>
            <a:r>
              <a:rPr lang="en-US" sz="3200" dirty="0">
                <a:solidFill>
                  <a:schemeClr val="tx2">
                    <a:lumMod val="75000"/>
                  </a:schemeClr>
                </a:solidFill>
                <a:cs typeface="Times New Roman" pitchFamily="18" charset="0"/>
              </a:rPr>
              <a:t> pressure is measured. </a:t>
            </a:r>
            <a:endParaRPr lang="en-US" sz="3200" dirty="0">
              <a:solidFill>
                <a:schemeClr val="tx2">
                  <a:lumMod val="75000"/>
                </a:schemeClr>
              </a:solidFill>
            </a:endParaRPr>
          </a:p>
        </p:txBody>
      </p:sp>
      <p:sp>
        <p:nvSpPr>
          <p:cNvPr id="18436" name="مستطيل 3"/>
          <p:cNvSpPr>
            <a:spLocks noChangeArrowheads="1"/>
          </p:cNvSpPr>
          <p:nvPr/>
        </p:nvSpPr>
        <p:spPr bwMode="auto">
          <a:xfrm>
            <a:off x="142875" y="3810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t>
            </a:r>
            <a:endParaRPr lang="ar-IQ"/>
          </a:p>
        </p:txBody>
      </p:sp>
      <p:sp>
        <p:nvSpPr>
          <p:cNvPr id="3" name="عنوان 2"/>
          <p:cNvSpPr>
            <a:spLocks noGrp="1"/>
          </p:cNvSpPr>
          <p:nvPr>
            <p:ph type="title"/>
          </p:nvPr>
        </p:nvSpPr>
        <p:spPr>
          <a:xfrm>
            <a:off x="457200" y="152400"/>
            <a:ext cx="8229600" cy="609600"/>
          </a:xfrm>
        </p:spPr>
        <p:txBody>
          <a:bodyPr>
            <a:normAutofit fontScale="90000"/>
          </a:bodyPr>
          <a:lstStyle/>
          <a:p>
            <a:r>
              <a:rPr lang="en-US" i="1" dirty="0" err="1">
                <a:solidFill>
                  <a:srgbClr val="FF0000"/>
                </a:solidFill>
                <a:effectLst>
                  <a:outerShdw blurRad="38100" dist="38100" dir="2700000" algn="tl">
                    <a:srgbClr val="000000">
                      <a:alpha val="43137"/>
                    </a:srgbClr>
                  </a:outerShdw>
                </a:effectLst>
              </a:rPr>
              <a:t>Cystometry</a:t>
            </a:r>
            <a:r>
              <a:rPr lang="en-US" i="1" dirty="0">
                <a:solidFill>
                  <a:srgbClr val="FF0000"/>
                </a:solidFill>
                <a:effectLst>
                  <a:outerShdw blurRad="38100" dist="38100" dir="2700000" algn="tl">
                    <a:srgbClr val="000000">
                      <a:alpha val="43137"/>
                    </a:srgbClr>
                  </a:outerShdw>
                </a:effectLst>
              </a:rPr>
              <a:t> </a:t>
            </a:r>
            <a:endParaRPr lang="ar-IQ" i="1"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446213"/>
            <a:ext cx="74485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06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ستطيل 1"/>
          <p:cNvSpPr>
            <a:spLocks noChangeArrowheads="1"/>
          </p:cNvSpPr>
          <p:nvPr/>
        </p:nvSpPr>
        <p:spPr bwMode="auto">
          <a:xfrm>
            <a:off x="381000" y="3124200"/>
            <a:ext cx="7239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400" b="1" i="1" dirty="0">
                <a:solidFill>
                  <a:srgbClr val="FF0000"/>
                </a:solidFill>
                <a:effectLst>
                  <a:outerShdw blurRad="38100" dist="38100" dir="2700000" algn="tl">
                    <a:srgbClr val="000000">
                      <a:alpha val="43137"/>
                    </a:srgbClr>
                  </a:outerShdw>
                </a:effectLst>
              </a:rPr>
              <a:t>The following are parameters of normal bladder  function</a:t>
            </a:r>
          </a:p>
          <a:p>
            <a:pPr algn="l">
              <a:defRPr/>
            </a:pPr>
            <a:r>
              <a:rPr lang="en-US" sz="2000" dirty="0">
                <a:solidFill>
                  <a:srgbClr val="002060"/>
                </a:solidFill>
              </a:rPr>
              <a:t>• Residual urine of &lt;50 </a:t>
            </a:r>
            <a:r>
              <a:rPr lang="en-US" sz="2000" dirty="0" err="1">
                <a:solidFill>
                  <a:srgbClr val="002060"/>
                </a:solidFill>
              </a:rPr>
              <a:t>mL.</a:t>
            </a:r>
            <a:endParaRPr lang="en-US" sz="2000" dirty="0">
              <a:solidFill>
                <a:srgbClr val="002060"/>
              </a:solidFill>
            </a:endParaRPr>
          </a:p>
          <a:p>
            <a:pPr algn="l">
              <a:defRPr/>
            </a:pPr>
            <a:r>
              <a:rPr lang="en-US" sz="2000" dirty="0">
                <a:solidFill>
                  <a:srgbClr val="002060"/>
                </a:solidFill>
              </a:rPr>
              <a:t>• First desire to void between 150 and 200 </a:t>
            </a:r>
            <a:r>
              <a:rPr lang="en-US" sz="2000" dirty="0" err="1">
                <a:solidFill>
                  <a:srgbClr val="002060"/>
                </a:solidFill>
              </a:rPr>
              <a:t>mL.</a:t>
            </a:r>
            <a:endParaRPr lang="en-US" sz="2000" dirty="0">
              <a:solidFill>
                <a:srgbClr val="002060"/>
              </a:solidFill>
            </a:endParaRPr>
          </a:p>
          <a:p>
            <a:pPr algn="l">
              <a:defRPr/>
            </a:pPr>
            <a:r>
              <a:rPr lang="en-US" sz="2000" dirty="0">
                <a:solidFill>
                  <a:srgbClr val="002060"/>
                </a:solidFill>
              </a:rPr>
              <a:t>• Capacity between 400 and 600 </a:t>
            </a:r>
            <a:r>
              <a:rPr lang="en-US" sz="2000" dirty="0" err="1">
                <a:solidFill>
                  <a:srgbClr val="002060"/>
                </a:solidFill>
              </a:rPr>
              <a:t>mL.</a:t>
            </a:r>
            <a:endParaRPr lang="en-US" sz="2000" dirty="0">
              <a:solidFill>
                <a:srgbClr val="002060"/>
              </a:solidFill>
            </a:endParaRPr>
          </a:p>
          <a:p>
            <a:pPr algn="l">
              <a:defRPr/>
            </a:pPr>
            <a:r>
              <a:rPr lang="en-US" sz="2000" dirty="0">
                <a:solidFill>
                  <a:srgbClr val="002060"/>
                </a:solidFill>
              </a:rPr>
              <a:t>• Detrusor pressure rise of &lt;15 cmH2O during filling and standing.</a:t>
            </a:r>
          </a:p>
          <a:p>
            <a:pPr algn="l">
              <a:defRPr/>
            </a:pPr>
            <a:r>
              <a:rPr lang="en-US" sz="2000" dirty="0">
                <a:solidFill>
                  <a:srgbClr val="002060"/>
                </a:solidFill>
              </a:rPr>
              <a:t>• Absence of systolic detrusor contractions.</a:t>
            </a:r>
          </a:p>
          <a:p>
            <a:pPr algn="l">
              <a:defRPr/>
            </a:pPr>
            <a:r>
              <a:rPr lang="en-US" sz="2000" dirty="0">
                <a:solidFill>
                  <a:srgbClr val="002060"/>
                </a:solidFill>
              </a:rPr>
              <a:t>• No leakage on coughing.</a:t>
            </a:r>
          </a:p>
          <a:p>
            <a:pPr algn="l">
              <a:defRPr/>
            </a:pPr>
            <a:r>
              <a:rPr lang="en-US" sz="2000" dirty="0">
                <a:solidFill>
                  <a:srgbClr val="002060"/>
                </a:solidFill>
              </a:rPr>
              <a:t>• A voiding detrusor pressure rise of &lt;70 cmH2O with a peak flow rate of &gt;15 mL/second for volume &gt;150 </a:t>
            </a:r>
            <a:r>
              <a:rPr lang="en-US" sz="2000" dirty="0" err="1">
                <a:solidFill>
                  <a:srgbClr val="002060"/>
                </a:solidFill>
              </a:rPr>
              <a:t>mL</a:t>
            </a:r>
            <a:r>
              <a:rPr lang="en-US" dirty="0" err="1"/>
              <a:t>.</a:t>
            </a:r>
            <a:endParaRPr lang="ar-IQ" dirty="0"/>
          </a:p>
        </p:txBody>
      </p:sp>
      <p:sp>
        <p:nvSpPr>
          <p:cNvPr id="2" name="مستطيل 1"/>
          <p:cNvSpPr/>
          <p:nvPr/>
        </p:nvSpPr>
        <p:spPr>
          <a:xfrm>
            <a:off x="381000" y="609600"/>
            <a:ext cx="8382000" cy="2616101"/>
          </a:xfrm>
          <a:prstGeom prst="rect">
            <a:avLst/>
          </a:prstGeom>
        </p:spPr>
        <p:txBody>
          <a:bodyPr>
            <a:spAutoFit/>
          </a:bodyPr>
          <a:lstStyle/>
          <a:p>
            <a:pPr algn="l">
              <a:defRPr/>
            </a:pPr>
            <a:r>
              <a:rPr lang="en-US" sz="2400" b="1" i="1" dirty="0">
                <a:solidFill>
                  <a:srgbClr val="FF0000"/>
                </a:solidFill>
                <a:effectLst>
                  <a:outerShdw blurRad="38100" dist="38100" dir="2700000" algn="tl">
                    <a:srgbClr val="000000">
                      <a:alpha val="43137"/>
                    </a:srgbClr>
                  </a:outerShdw>
                </a:effectLst>
              </a:rPr>
              <a:t>Cystometry is indicated for the following</a:t>
            </a:r>
            <a:r>
              <a:rPr lang="en-US" sz="2400" i="1" dirty="0">
                <a:solidFill>
                  <a:srgbClr val="FF0000"/>
                </a:solidFill>
                <a:effectLst>
                  <a:outerShdw blurRad="38100" dist="38100" dir="2700000" algn="tl">
                    <a:srgbClr val="000000">
                      <a:alpha val="43137"/>
                    </a:srgbClr>
                  </a:outerShdw>
                </a:effectLst>
              </a:rPr>
              <a:t>:</a:t>
            </a:r>
          </a:p>
          <a:p>
            <a:pPr marL="457200" indent="-457200" algn="l" rtl="0">
              <a:buFont typeface="+mj-lt"/>
              <a:buAutoNum type="arabicPeriod"/>
              <a:defRPr/>
            </a:pPr>
            <a:r>
              <a:rPr lang="en-US" sz="2000" dirty="0" smtClean="0">
                <a:solidFill>
                  <a:srgbClr val="002060"/>
                </a:solidFill>
              </a:rPr>
              <a:t> </a:t>
            </a:r>
            <a:r>
              <a:rPr lang="en-US" sz="2000" dirty="0">
                <a:solidFill>
                  <a:srgbClr val="002060"/>
                </a:solidFill>
              </a:rPr>
              <a:t>Previous unsuccessful continence surgery.</a:t>
            </a:r>
          </a:p>
          <a:p>
            <a:pPr marL="457200" indent="-457200" algn="l" rtl="0">
              <a:buFont typeface="+mj-lt"/>
              <a:buAutoNum type="arabicPeriod"/>
              <a:defRPr/>
            </a:pPr>
            <a:r>
              <a:rPr lang="en-US" sz="2000" dirty="0" smtClean="0">
                <a:solidFill>
                  <a:srgbClr val="002060"/>
                </a:solidFill>
              </a:rPr>
              <a:t> </a:t>
            </a:r>
            <a:r>
              <a:rPr lang="en-US" sz="2000" dirty="0">
                <a:solidFill>
                  <a:srgbClr val="002060"/>
                </a:solidFill>
              </a:rPr>
              <a:t>Multiple symptoms, i.e. </a:t>
            </a:r>
            <a:r>
              <a:rPr lang="en-US" sz="2000" dirty="0">
                <a:solidFill>
                  <a:srgbClr val="002060"/>
                </a:solidFill>
              </a:rPr>
              <a:t>urge incontinence, stress incontinence and frequency.</a:t>
            </a:r>
          </a:p>
          <a:p>
            <a:pPr marL="457200" indent="-457200" algn="l" rtl="0">
              <a:buFont typeface="+mj-lt"/>
              <a:buAutoNum type="arabicPeriod"/>
              <a:defRPr/>
            </a:pPr>
            <a:r>
              <a:rPr lang="en-US" sz="2000" dirty="0" smtClean="0">
                <a:solidFill>
                  <a:srgbClr val="002060"/>
                </a:solidFill>
              </a:rPr>
              <a:t> </a:t>
            </a:r>
            <a:r>
              <a:rPr lang="en-US" sz="2000" dirty="0">
                <a:solidFill>
                  <a:srgbClr val="002060"/>
                </a:solidFill>
              </a:rPr>
              <a:t>Voiding disorder.</a:t>
            </a:r>
          </a:p>
          <a:p>
            <a:pPr marL="457200" indent="-457200" algn="l" rtl="0">
              <a:buFont typeface="+mj-lt"/>
              <a:buAutoNum type="arabicPeriod"/>
              <a:defRPr/>
            </a:pPr>
            <a:r>
              <a:rPr lang="en-US" sz="2000" dirty="0" smtClean="0">
                <a:solidFill>
                  <a:srgbClr val="002060"/>
                </a:solidFill>
              </a:rPr>
              <a:t> </a:t>
            </a:r>
            <a:r>
              <a:rPr lang="en-US" sz="2000" dirty="0">
                <a:solidFill>
                  <a:srgbClr val="002060"/>
                </a:solidFill>
              </a:rPr>
              <a:t>Neurogenic bladder.</a:t>
            </a:r>
          </a:p>
          <a:p>
            <a:pPr marL="457200" indent="-457200" algn="l" rtl="0">
              <a:buFont typeface="+mj-lt"/>
              <a:buAutoNum type="arabicPeriod"/>
              <a:defRPr/>
            </a:pPr>
            <a:r>
              <a:rPr lang="en-US" sz="2000" dirty="0" smtClean="0">
                <a:solidFill>
                  <a:srgbClr val="002060"/>
                </a:solidFill>
              </a:rPr>
              <a:t>Prior </a:t>
            </a:r>
            <a:r>
              <a:rPr lang="en-US" sz="2000" dirty="0">
                <a:solidFill>
                  <a:srgbClr val="002060"/>
                </a:solidFill>
              </a:rPr>
              <a:t>to primary continence surgery: this is still debatable if stress incontinence is the only symptom</a:t>
            </a:r>
            <a:endParaRPr lang="ar-IQ" sz="2000" dirty="0">
              <a:solidFill>
                <a:srgbClr val="002060"/>
              </a:solidFill>
            </a:endParaRPr>
          </a:p>
        </p:txBody>
      </p:sp>
    </p:spTree>
    <p:extLst>
      <p:ext uri="{BB962C8B-B14F-4D97-AF65-F5344CB8AC3E}">
        <p14:creationId xmlns:p14="http://schemas.microsoft.com/office/powerpoint/2010/main" val="3477356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dirty="0"/>
              <a:t>URINARY INCONTINENCE</a:t>
            </a:r>
            <a:br>
              <a:rPr lang="en-US" dirty="0"/>
            </a:br>
            <a:endParaRPr lang="ar-IQ" dirty="0"/>
          </a:p>
        </p:txBody>
      </p:sp>
      <p:sp>
        <p:nvSpPr>
          <p:cNvPr id="6" name="عنوان فرعي 5"/>
          <p:cNvSpPr>
            <a:spLocks noGrp="1"/>
          </p:cNvSpPr>
          <p:nvPr>
            <p:ph type="subTitle" idx="1"/>
          </p:nvPr>
        </p:nvSpPr>
        <p:spPr>
          <a:xfrm>
            <a:off x="417286" y="4953000"/>
            <a:ext cx="7854696" cy="1752600"/>
          </a:xfrm>
        </p:spPr>
        <p:txBody>
          <a:bodyPr>
            <a:normAutofit fontScale="77500" lnSpcReduction="20000"/>
          </a:bodyPr>
          <a:lstStyle/>
          <a:p>
            <a:pPr algn="l" rtl="0"/>
            <a:r>
              <a:rPr lang="en-US" b="1" dirty="0">
                <a:solidFill>
                  <a:srgbClr val="002060"/>
                </a:solidFill>
              </a:rPr>
              <a:t>Ass. Prof.  Dr. </a:t>
            </a:r>
            <a:r>
              <a:rPr lang="en-US" b="1" dirty="0" err="1">
                <a:solidFill>
                  <a:srgbClr val="002060"/>
                </a:solidFill>
              </a:rPr>
              <a:t>Sawsan</a:t>
            </a:r>
            <a:r>
              <a:rPr lang="en-US" b="1" dirty="0">
                <a:solidFill>
                  <a:srgbClr val="002060"/>
                </a:solidFill>
              </a:rPr>
              <a:t>  </a:t>
            </a:r>
            <a:r>
              <a:rPr lang="en-US" b="1" dirty="0" err="1">
                <a:solidFill>
                  <a:srgbClr val="002060"/>
                </a:solidFill>
              </a:rPr>
              <a:t>Talib</a:t>
            </a:r>
            <a:r>
              <a:rPr lang="en-US" b="1" dirty="0">
                <a:solidFill>
                  <a:srgbClr val="002060"/>
                </a:solidFill>
              </a:rPr>
              <a:t> </a:t>
            </a:r>
          </a:p>
          <a:p>
            <a:pPr algn="l" rtl="0"/>
            <a:r>
              <a:rPr lang="en-US" b="1" dirty="0">
                <a:solidFill>
                  <a:srgbClr val="002060"/>
                </a:solidFill>
              </a:rPr>
              <a:t/>
            </a:r>
            <a:br>
              <a:rPr lang="en-US" b="1" dirty="0">
                <a:solidFill>
                  <a:srgbClr val="002060"/>
                </a:solidFill>
              </a:rPr>
            </a:br>
            <a:r>
              <a:rPr lang="en-US" b="1" dirty="0">
                <a:solidFill>
                  <a:srgbClr val="002060"/>
                </a:solidFill>
              </a:rPr>
              <a:t> Department of Obstetrics and Gynecology</a:t>
            </a:r>
            <a:br>
              <a:rPr lang="en-US" b="1" dirty="0">
                <a:solidFill>
                  <a:srgbClr val="002060"/>
                </a:solidFill>
              </a:rPr>
            </a:br>
            <a:r>
              <a:rPr lang="en-US" b="1" dirty="0">
                <a:solidFill>
                  <a:srgbClr val="002060"/>
                </a:solidFill>
              </a:rPr>
              <a:t>College of medicine/ </a:t>
            </a:r>
            <a:r>
              <a:rPr lang="en-US" b="1" dirty="0" err="1">
                <a:solidFill>
                  <a:srgbClr val="002060"/>
                </a:solidFill>
              </a:rPr>
              <a:t>Diyala</a:t>
            </a:r>
            <a:r>
              <a:rPr lang="en-US" b="1" dirty="0">
                <a:solidFill>
                  <a:srgbClr val="002060"/>
                </a:solidFill>
              </a:rPr>
              <a:t> University</a:t>
            </a:r>
          </a:p>
          <a:p>
            <a:pPr algn="l" rtl="0"/>
            <a:endParaRPr lang="en-US" b="1" dirty="0">
              <a:solidFill>
                <a:srgbClr val="002060"/>
              </a:solidFill>
            </a:endParaRPr>
          </a:p>
          <a:p>
            <a:pPr algn="l" rtl="0"/>
            <a:r>
              <a:rPr lang="en-US" b="1" dirty="0" err="1">
                <a:solidFill>
                  <a:srgbClr val="002060"/>
                </a:solidFill>
              </a:rPr>
              <a:t>Lec</a:t>
            </a:r>
            <a:r>
              <a:rPr lang="en-US" b="1" dirty="0">
                <a:solidFill>
                  <a:srgbClr val="002060"/>
                </a:solidFill>
              </a:rPr>
              <a:t> </a:t>
            </a:r>
            <a:r>
              <a:rPr lang="en-US" b="1" dirty="0" smtClean="0">
                <a:solidFill>
                  <a:srgbClr val="002060"/>
                </a:solidFill>
              </a:rPr>
              <a:t>4 </a:t>
            </a:r>
            <a:r>
              <a:rPr lang="en-US" b="1" dirty="0">
                <a:solidFill>
                  <a:srgbClr val="002060"/>
                </a:solidFill>
              </a:rPr>
              <a:t>/5th stage /2021-2022</a:t>
            </a:r>
          </a:p>
          <a:p>
            <a:pPr algn="l" rtl="0"/>
            <a:endParaRPr lang="en-US" b="1" dirty="0">
              <a:solidFill>
                <a:srgbClr val="002060"/>
              </a:solidFill>
            </a:endParaRPr>
          </a:p>
          <a:p>
            <a:pPr algn="l" rtl="0"/>
            <a:endParaRPr lang="ar-IQ"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5589"/>
            <a:ext cx="8458200" cy="43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525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مستطيل 1"/>
          <p:cNvSpPr>
            <a:spLocks noChangeArrowheads="1"/>
          </p:cNvSpPr>
          <p:nvPr/>
        </p:nvSpPr>
        <p:spPr bwMode="auto">
          <a:xfrm>
            <a:off x="533400" y="9144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400" dirty="0" err="1">
                <a:solidFill>
                  <a:srgbClr val="002060"/>
                </a:solidFill>
              </a:rPr>
              <a:t>Uroflowmetry</a:t>
            </a:r>
            <a:r>
              <a:rPr lang="en-US" sz="2400" dirty="0">
                <a:solidFill>
                  <a:srgbClr val="002060"/>
                </a:solidFill>
              </a:rPr>
              <a:t> is the measurement of urine flow rate and is a simple, non-invasive procedure that can be performed in the outpatient department</a:t>
            </a:r>
            <a:endParaRPr lang="ar-IQ" sz="2400" dirty="0">
              <a:solidFill>
                <a:srgbClr val="002060"/>
              </a:solidFill>
            </a:endParaRPr>
          </a:p>
        </p:txBody>
      </p:sp>
      <p:sp>
        <p:nvSpPr>
          <p:cNvPr id="23555" name="مستطيل 2"/>
          <p:cNvSpPr>
            <a:spLocks noChangeArrowheads="1"/>
          </p:cNvSpPr>
          <p:nvPr/>
        </p:nvSpPr>
        <p:spPr bwMode="auto">
          <a:xfrm>
            <a:off x="457200" y="2114550"/>
            <a:ext cx="800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400" b="1" i="1" u="sng" dirty="0">
                <a:solidFill>
                  <a:srgbClr val="002060"/>
                </a:solidFill>
                <a:effectLst>
                  <a:outerShdw blurRad="38100" dist="38100" dir="2700000" algn="tl">
                    <a:srgbClr val="000000">
                      <a:alpha val="43137"/>
                    </a:srgbClr>
                  </a:outerShdw>
                </a:effectLst>
              </a:rPr>
              <a:t>The main indications</a:t>
            </a:r>
          </a:p>
          <a:p>
            <a:pPr algn="l">
              <a:defRPr/>
            </a:pPr>
            <a:r>
              <a:rPr lang="en-US" sz="2400" dirty="0">
                <a:solidFill>
                  <a:srgbClr val="002060"/>
                </a:solidFill>
              </a:rPr>
              <a:t>are complaints of hesitancy or difficulty voiding in</a:t>
            </a:r>
          </a:p>
          <a:p>
            <a:pPr algn="l">
              <a:defRPr/>
            </a:pPr>
            <a:r>
              <a:rPr lang="en-US" sz="2400" dirty="0">
                <a:solidFill>
                  <a:srgbClr val="002060"/>
                </a:solidFill>
              </a:rPr>
              <a:t>patients with neuropathy or a past history of urinary</a:t>
            </a:r>
          </a:p>
          <a:p>
            <a:pPr algn="l">
              <a:defRPr/>
            </a:pPr>
            <a:r>
              <a:rPr lang="en-US" sz="2400" dirty="0">
                <a:solidFill>
                  <a:srgbClr val="002060"/>
                </a:solidFill>
              </a:rPr>
              <a:t>retention. It is also indicated prior to bladder neck</a:t>
            </a:r>
          </a:p>
          <a:p>
            <a:pPr algn="l">
              <a:defRPr/>
            </a:pPr>
            <a:r>
              <a:rPr lang="en-US" sz="2400" dirty="0">
                <a:solidFill>
                  <a:srgbClr val="002060"/>
                </a:solidFill>
              </a:rPr>
              <a:t>or radical pelvic cancer surgery to exclude voiding</a:t>
            </a:r>
          </a:p>
          <a:p>
            <a:pPr algn="l">
              <a:defRPr/>
            </a:pPr>
            <a:r>
              <a:rPr lang="en-US" sz="2400" dirty="0">
                <a:solidFill>
                  <a:srgbClr val="002060"/>
                </a:solidFill>
              </a:rPr>
              <a:t>problems that may deteriorate afterwards.</a:t>
            </a:r>
          </a:p>
          <a:p>
            <a:pPr algn="l">
              <a:defRPr/>
            </a:pPr>
            <a:endParaRPr lang="en-US" sz="2400" dirty="0">
              <a:solidFill>
                <a:srgbClr val="002060"/>
              </a:solidFill>
            </a:endParaRPr>
          </a:p>
          <a:p>
            <a:pPr algn="l">
              <a:defRPr/>
            </a:pPr>
            <a:r>
              <a:rPr lang="en-US" sz="2400" dirty="0">
                <a:solidFill>
                  <a:srgbClr val="002060"/>
                </a:solidFill>
              </a:rPr>
              <a:t>***The normal flow curve is bell shaped. A flow</a:t>
            </a:r>
          </a:p>
          <a:p>
            <a:pPr algn="l">
              <a:defRPr/>
            </a:pPr>
            <a:r>
              <a:rPr lang="en-US" sz="2400" dirty="0">
                <a:solidFill>
                  <a:srgbClr val="002060"/>
                </a:solidFill>
              </a:rPr>
              <a:t>rate &lt;15 mL/second on more than one occasion is</a:t>
            </a:r>
            <a:endParaRPr lang="ar-IQ" sz="2400" dirty="0">
              <a:solidFill>
                <a:srgbClr val="002060"/>
              </a:solidFill>
            </a:endParaRPr>
          </a:p>
        </p:txBody>
      </p:sp>
      <p:sp>
        <p:nvSpPr>
          <p:cNvPr id="2" name="مربع نص 1"/>
          <p:cNvSpPr txBox="1"/>
          <p:nvPr/>
        </p:nvSpPr>
        <p:spPr>
          <a:xfrm>
            <a:off x="533400" y="228600"/>
            <a:ext cx="4419600" cy="597932"/>
          </a:xfrm>
          <a:prstGeom prst="rect">
            <a:avLst/>
          </a:prstGeom>
          <a:noFill/>
        </p:spPr>
        <p:txBody>
          <a:bodyPr wrap="none" rtlCol="1">
            <a:prstTxWarp prst="textChevron">
              <a:avLst/>
            </a:prstTxWarp>
            <a:spAutoFit/>
          </a:bodyPr>
          <a:lstStyle/>
          <a:p>
            <a:pPr algn="l">
              <a:defRPr/>
            </a:pPr>
            <a:r>
              <a:rPr lang="en-US" dirty="0">
                <a:ln w="18000">
                  <a:solidFill>
                    <a:srgbClr val="FF0000"/>
                  </a:solidFill>
                  <a:prstDash val="solid"/>
                  <a:miter lim="800000"/>
                </a:ln>
                <a:solidFill>
                  <a:srgbClr val="FF0000"/>
                </a:solidFill>
                <a:effectLst>
                  <a:glow rad="139700">
                    <a:schemeClr val="accent2">
                      <a:satMod val="175000"/>
                      <a:alpha val="40000"/>
                    </a:schemeClr>
                  </a:glow>
                  <a:outerShdw blurRad="25500" dist="23000" dir="7020000" algn="tl">
                    <a:srgbClr val="000000">
                      <a:alpha val="50000"/>
                    </a:srgbClr>
                  </a:outerShdw>
                  <a:reflection blurRad="6350" stA="50000" endA="300" endPos="50000" dist="29997" dir="5400000" sy="-100000" algn="bl" rotWithShape="0"/>
                </a:effectLst>
              </a:rPr>
              <a:t>Uroflowmetry</a:t>
            </a:r>
          </a:p>
        </p:txBody>
      </p:sp>
      <p:sp>
        <p:nvSpPr>
          <p:cNvPr id="22533" name="مستطيل 2"/>
          <p:cNvSpPr>
            <a:spLocks noChangeArrowheads="1"/>
          </p:cNvSpPr>
          <p:nvPr/>
        </p:nvSpPr>
        <p:spPr bwMode="auto">
          <a:xfrm>
            <a:off x="487363" y="5380038"/>
            <a:ext cx="76660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400">
                <a:solidFill>
                  <a:srgbClr val="002060"/>
                </a:solidFill>
              </a:rPr>
              <a:t>considered abnormal in females . The voided volume</a:t>
            </a:r>
          </a:p>
          <a:p>
            <a:pPr algn="l"/>
            <a:r>
              <a:rPr lang="en-US" sz="2400">
                <a:solidFill>
                  <a:srgbClr val="002060"/>
                </a:solidFill>
              </a:rPr>
              <a:t>should be &gt;150 mL, as flow rates with smaller volumes</a:t>
            </a:r>
          </a:p>
          <a:p>
            <a:pPr algn="l"/>
            <a:r>
              <a:rPr lang="en-US" sz="2400">
                <a:solidFill>
                  <a:srgbClr val="002060"/>
                </a:solidFill>
              </a:rPr>
              <a:t>are not reliable</a:t>
            </a:r>
            <a:endParaRPr lang="ar-IQ" sz="240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1514475"/>
            <a:ext cx="40005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93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مستطيل 1"/>
          <p:cNvSpPr>
            <a:spLocks noChangeArrowheads="1"/>
          </p:cNvSpPr>
          <p:nvPr/>
        </p:nvSpPr>
        <p:spPr bwMode="auto">
          <a:xfrm>
            <a:off x="182563" y="792163"/>
            <a:ext cx="876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i="1" dirty="0" err="1">
                <a:solidFill>
                  <a:srgbClr val="FF0000"/>
                </a:solidFill>
                <a:effectLst>
                  <a:outerShdw blurRad="38100" dist="38100" dir="2700000" algn="tl">
                    <a:srgbClr val="000000">
                      <a:alpha val="43137"/>
                    </a:srgbClr>
                  </a:outerShdw>
                </a:effectLst>
              </a:rPr>
              <a:t>Videocystourethrography</a:t>
            </a:r>
            <a:endParaRPr lang="en-US" sz="3200" i="1" dirty="0">
              <a:solidFill>
                <a:srgbClr val="FF0000"/>
              </a:solidFill>
              <a:effectLst>
                <a:outerShdw blurRad="38100" dist="38100" dir="2700000" algn="tl">
                  <a:srgbClr val="000000">
                    <a:alpha val="43137"/>
                  </a:srgbClr>
                </a:outerShdw>
              </a:effectLst>
            </a:endParaRPr>
          </a:p>
          <a:p>
            <a:pPr algn="l"/>
            <a:endParaRPr lang="en-US" sz="2400" dirty="0">
              <a:solidFill>
                <a:srgbClr val="002060"/>
              </a:solidFill>
            </a:endParaRPr>
          </a:p>
          <a:p>
            <a:pPr algn="l"/>
            <a:r>
              <a:rPr lang="en-US" sz="2400" dirty="0">
                <a:solidFill>
                  <a:srgbClr val="002060"/>
                </a:solidFill>
              </a:rPr>
              <a:t>If a radio-opaque filling medium is used during </a:t>
            </a:r>
            <a:r>
              <a:rPr lang="en-US" sz="2400" dirty="0" err="1">
                <a:solidFill>
                  <a:srgbClr val="002060"/>
                </a:solidFill>
              </a:rPr>
              <a:t>cystometry</a:t>
            </a:r>
            <a:r>
              <a:rPr lang="en-US" sz="2400" dirty="0">
                <a:solidFill>
                  <a:srgbClr val="002060"/>
                </a:solidFill>
              </a:rPr>
              <a:t>, the lower urinary tract can be visualized by x-ray screening with an image intensifier</a:t>
            </a:r>
            <a:endParaRPr lang="ar-IQ" dirty="0"/>
          </a:p>
        </p:txBody>
      </p:sp>
      <p:sp>
        <p:nvSpPr>
          <p:cNvPr id="23555" name="مستطيل 2"/>
          <p:cNvSpPr>
            <a:spLocks noChangeArrowheads="1"/>
          </p:cNvSpPr>
          <p:nvPr/>
        </p:nvSpPr>
        <p:spPr bwMode="auto">
          <a:xfrm>
            <a:off x="377371" y="2854266"/>
            <a:ext cx="8153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i="1" dirty="0" err="1">
                <a:solidFill>
                  <a:srgbClr val="FF0000"/>
                </a:solidFill>
                <a:effectLst>
                  <a:outerShdw blurRad="38100" dist="38100" dir="2700000" algn="tl">
                    <a:srgbClr val="000000">
                      <a:alpha val="43137"/>
                    </a:srgbClr>
                  </a:outerShdw>
                </a:effectLst>
              </a:rPr>
              <a:t>Cystourethroscopy</a:t>
            </a:r>
            <a:r>
              <a:rPr lang="en-US" sz="3200" i="1" dirty="0">
                <a:solidFill>
                  <a:srgbClr val="FF0000"/>
                </a:solidFill>
                <a:effectLst>
                  <a:outerShdw blurRad="38100" dist="38100" dir="2700000" algn="tl">
                    <a:srgbClr val="000000">
                      <a:alpha val="43137"/>
                    </a:srgbClr>
                  </a:outerShdw>
                </a:effectLst>
              </a:rPr>
              <a:t> </a:t>
            </a:r>
            <a:endParaRPr lang="en-US" sz="3200" i="1" dirty="0" smtClean="0">
              <a:solidFill>
                <a:srgbClr val="FF0000"/>
              </a:solidFill>
              <a:effectLst>
                <a:outerShdw blurRad="38100" dist="38100" dir="2700000" algn="tl">
                  <a:srgbClr val="000000">
                    <a:alpha val="43137"/>
                  </a:srgbClr>
                </a:outerShdw>
              </a:effectLst>
            </a:endParaRPr>
          </a:p>
          <a:p>
            <a:pPr algn="l"/>
            <a:r>
              <a:rPr lang="en-US" sz="2400" dirty="0" smtClean="0">
                <a:solidFill>
                  <a:srgbClr val="002060"/>
                </a:solidFill>
              </a:rPr>
              <a:t>establishes </a:t>
            </a:r>
            <a:r>
              <a:rPr lang="en-US" sz="2400" dirty="0">
                <a:solidFill>
                  <a:srgbClr val="002060"/>
                </a:solidFill>
              </a:rPr>
              <a:t>the presence of </a:t>
            </a:r>
            <a:r>
              <a:rPr lang="en-US" sz="2400" dirty="0" smtClean="0">
                <a:solidFill>
                  <a:srgbClr val="002060"/>
                </a:solidFill>
              </a:rPr>
              <a:t>disease in </a:t>
            </a:r>
            <a:r>
              <a:rPr lang="en-US" sz="2400" dirty="0">
                <a:solidFill>
                  <a:srgbClr val="002060"/>
                </a:solidFill>
              </a:rPr>
              <a:t>the urethra or bladder</a:t>
            </a:r>
            <a:r>
              <a:rPr lang="en-US" sz="2400" dirty="0" smtClean="0">
                <a:solidFill>
                  <a:srgbClr val="002060"/>
                </a:solidFill>
              </a:rPr>
              <a:t>.</a:t>
            </a:r>
            <a:endParaRPr lang="en-US" sz="2400" dirty="0">
              <a:solidFill>
                <a:srgbClr val="002060"/>
              </a:solidFill>
            </a:endParaRPr>
          </a:p>
          <a:p>
            <a:pPr algn="l"/>
            <a:r>
              <a:rPr lang="en-US" sz="2400" dirty="0">
                <a:solidFill>
                  <a:srgbClr val="002060"/>
                </a:solidFill>
              </a:rPr>
              <a:t>There are few </a:t>
            </a:r>
            <a:r>
              <a:rPr lang="en-US" sz="2400" b="1" i="1" u="sng" dirty="0">
                <a:solidFill>
                  <a:srgbClr val="002060"/>
                </a:solidFill>
              </a:rPr>
              <a:t>indications</a:t>
            </a:r>
            <a:r>
              <a:rPr lang="en-US" sz="2400" dirty="0">
                <a:solidFill>
                  <a:srgbClr val="002060"/>
                </a:solidFill>
              </a:rPr>
              <a:t> in women with incontinence:</a:t>
            </a:r>
          </a:p>
          <a:p>
            <a:pPr algn="l"/>
            <a:r>
              <a:rPr lang="en-US" sz="2400" dirty="0">
                <a:solidFill>
                  <a:srgbClr val="002060"/>
                </a:solidFill>
              </a:rPr>
              <a:t>• Reduced bladder capacity.</a:t>
            </a:r>
          </a:p>
          <a:p>
            <a:pPr algn="l"/>
            <a:r>
              <a:rPr lang="en-US" sz="2400" dirty="0">
                <a:solidFill>
                  <a:srgbClr val="002060"/>
                </a:solidFill>
              </a:rPr>
              <a:t>• Short history (less than two years) of urgency and frequency.</a:t>
            </a:r>
          </a:p>
          <a:p>
            <a:pPr algn="l"/>
            <a:r>
              <a:rPr lang="en-US" sz="2400" dirty="0">
                <a:solidFill>
                  <a:srgbClr val="002060"/>
                </a:solidFill>
              </a:rPr>
              <a:t>• Suspected </a:t>
            </a:r>
            <a:r>
              <a:rPr lang="en-US" sz="2400" dirty="0" err="1">
                <a:solidFill>
                  <a:srgbClr val="002060"/>
                </a:solidFill>
              </a:rPr>
              <a:t>urethrovaginal</a:t>
            </a:r>
            <a:r>
              <a:rPr lang="en-US" sz="2400" dirty="0">
                <a:solidFill>
                  <a:srgbClr val="002060"/>
                </a:solidFill>
              </a:rPr>
              <a:t> or </a:t>
            </a:r>
            <a:r>
              <a:rPr lang="en-US" sz="2400" dirty="0" err="1">
                <a:solidFill>
                  <a:srgbClr val="002060"/>
                </a:solidFill>
              </a:rPr>
              <a:t>vesicovaginal</a:t>
            </a:r>
            <a:r>
              <a:rPr lang="en-US" sz="2400" dirty="0">
                <a:solidFill>
                  <a:srgbClr val="002060"/>
                </a:solidFill>
              </a:rPr>
              <a:t> fistula.</a:t>
            </a:r>
          </a:p>
          <a:p>
            <a:pPr algn="l"/>
            <a:r>
              <a:rPr lang="en-US" sz="2400" dirty="0">
                <a:solidFill>
                  <a:srgbClr val="002060"/>
                </a:solidFill>
              </a:rPr>
              <a:t>• </a:t>
            </a:r>
            <a:r>
              <a:rPr lang="en-US" sz="2400" dirty="0" err="1">
                <a:solidFill>
                  <a:srgbClr val="002060"/>
                </a:solidFill>
              </a:rPr>
              <a:t>Haematuria</a:t>
            </a:r>
            <a:r>
              <a:rPr lang="en-US" sz="2400" dirty="0">
                <a:solidFill>
                  <a:srgbClr val="002060"/>
                </a:solidFill>
              </a:rPr>
              <a:t> or abnormal cytology.</a:t>
            </a:r>
          </a:p>
          <a:p>
            <a:pPr algn="l"/>
            <a:r>
              <a:rPr lang="en-US" sz="2400" dirty="0">
                <a:solidFill>
                  <a:srgbClr val="002060"/>
                </a:solidFill>
              </a:rPr>
              <a:t>• Persistent urinary tract infection</a:t>
            </a:r>
            <a:r>
              <a:rPr lang="en-US" dirty="0"/>
              <a:t>.</a:t>
            </a: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721" y="152400"/>
            <a:ext cx="42100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3584121" cy="260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08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81000" y="381000"/>
            <a:ext cx="8229600" cy="1143000"/>
          </a:xfrm>
        </p:spPr>
        <p:txBody>
          <a:bodyPr/>
          <a:lstStyle/>
          <a:p>
            <a:pPr eaLnBrk="1" hangingPunct="1"/>
            <a:r>
              <a:rPr lang="en-US" dirty="0" err="1" smtClean="0">
                <a:solidFill>
                  <a:srgbClr val="FF0000"/>
                </a:solidFill>
                <a:cs typeface="Traditional Arabic" pitchFamily="18" charset="-78"/>
              </a:rPr>
              <a:t>Perineal</a:t>
            </a:r>
            <a:r>
              <a:rPr lang="en-US" dirty="0" smtClean="0">
                <a:solidFill>
                  <a:srgbClr val="FF0000"/>
                </a:solidFill>
                <a:cs typeface="Traditional Arabic" pitchFamily="18" charset="-78"/>
              </a:rPr>
              <a:t> U/S for bladder neck  </a:t>
            </a:r>
          </a:p>
        </p:txBody>
      </p:sp>
      <p:pic>
        <p:nvPicPr>
          <p:cNvPr id="24579" name="Picture 5" descr="usi-fig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64008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919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35643" y="1905000"/>
            <a:ext cx="84582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rtl="0">
              <a:lnSpc>
                <a:spcPct val="90000"/>
              </a:lnSpc>
            </a:pPr>
            <a:r>
              <a:rPr lang="en-US" sz="3600" b="1" i="1" u="sng" dirty="0">
                <a:solidFill>
                  <a:srgbClr val="CC3300"/>
                </a:solidFill>
              </a:rPr>
              <a:t>Conservative</a:t>
            </a:r>
          </a:p>
          <a:p>
            <a:pPr marL="609600" indent="-609600" algn="l" rtl="0">
              <a:lnSpc>
                <a:spcPct val="90000"/>
              </a:lnSpc>
              <a:buFontTx/>
              <a:buAutoNum type="alphaLcPeriod"/>
            </a:pPr>
            <a:r>
              <a:rPr lang="en-US" sz="2800" dirty="0" err="1"/>
              <a:t>Kegel’s</a:t>
            </a:r>
            <a:r>
              <a:rPr lang="en-US" sz="2800" dirty="0"/>
              <a:t> exercises of pelvic floor muscles.</a:t>
            </a:r>
          </a:p>
          <a:p>
            <a:pPr marL="609600" indent="-609600" algn="l" rtl="0">
              <a:lnSpc>
                <a:spcPct val="90000"/>
              </a:lnSpc>
              <a:buFontTx/>
              <a:buAutoNum type="alphaLcPeriod"/>
            </a:pPr>
            <a:r>
              <a:rPr lang="en-US" sz="2800" dirty="0"/>
              <a:t>Wt. Reduction in obese patients.</a:t>
            </a:r>
          </a:p>
          <a:p>
            <a:pPr marL="609600" indent="-609600" algn="l" rtl="0">
              <a:lnSpc>
                <a:spcPct val="90000"/>
              </a:lnSpc>
              <a:buFontTx/>
              <a:buAutoNum type="alphaLcPeriod"/>
            </a:pPr>
            <a:r>
              <a:rPr lang="en-US" sz="2800" dirty="0"/>
              <a:t>Treat chronic cough, UTI.</a:t>
            </a:r>
          </a:p>
          <a:p>
            <a:pPr marL="609600" indent="-609600" algn="l" rtl="0">
              <a:lnSpc>
                <a:spcPct val="90000"/>
              </a:lnSpc>
              <a:buFontTx/>
              <a:buAutoNum type="alphaLcPeriod"/>
            </a:pPr>
            <a:r>
              <a:rPr lang="en-US" sz="2800" dirty="0"/>
              <a:t>Faradism- interrupted current to stimulate muscles &amp; nerves.</a:t>
            </a:r>
          </a:p>
          <a:p>
            <a:pPr marL="609600" indent="-609600" algn="l" rtl="0">
              <a:lnSpc>
                <a:spcPct val="90000"/>
              </a:lnSpc>
              <a:buFontTx/>
              <a:buAutoNum type="alphaLcPeriod"/>
            </a:pPr>
            <a:r>
              <a:rPr lang="en-US" sz="2800" dirty="0"/>
              <a:t>Drugs- Estrogen, </a:t>
            </a:r>
            <a:r>
              <a:rPr lang="en-US" sz="2800" dirty="0">
                <a:cs typeface="Times New Roman" pitchFamily="18" charset="0"/>
              </a:rPr>
              <a:t>α adrenergic agonists-phenylpropanolamine</a:t>
            </a:r>
            <a:endParaRPr lang="ar-IQ" sz="2800" dirty="0"/>
          </a:p>
        </p:txBody>
      </p:sp>
      <p:sp>
        <p:nvSpPr>
          <p:cNvPr id="2" name="عنوان 1"/>
          <p:cNvSpPr>
            <a:spLocks noGrp="1"/>
          </p:cNvSpPr>
          <p:nvPr>
            <p:ph type="title"/>
          </p:nvPr>
        </p:nvSpPr>
        <p:spPr>
          <a:xfrm>
            <a:off x="457200" y="704088"/>
            <a:ext cx="8229600" cy="819912"/>
          </a:xfrm>
        </p:spPr>
        <p:txBody>
          <a:bodyPr>
            <a:normAutofit fontScale="90000"/>
          </a:bodyPr>
          <a:lstStyle/>
          <a:p>
            <a:r>
              <a:rPr lang="en-US" i="1" dirty="0">
                <a:solidFill>
                  <a:srgbClr val="FF0000"/>
                </a:solidFill>
                <a:effectLst>
                  <a:outerShdw blurRad="38100" dist="38100" dir="2700000" algn="tl">
                    <a:srgbClr val="000000">
                      <a:alpha val="43137"/>
                    </a:srgbClr>
                  </a:outerShdw>
                </a:effectLst>
              </a:rPr>
              <a:t>Management of GSI</a:t>
            </a:r>
            <a:br>
              <a:rPr lang="en-US" i="1" dirty="0">
                <a:solidFill>
                  <a:srgbClr val="FF0000"/>
                </a:solidFill>
                <a:effectLst>
                  <a:outerShdw blurRad="38100" dist="38100" dir="2700000" algn="tl">
                    <a:srgbClr val="000000">
                      <a:alpha val="43137"/>
                    </a:srgbClr>
                  </a:outerShdw>
                </a:effectLst>
              </a:rPr>
            </a:br>
            <a:endParaRPr lang="ar-IQ" i="1" dirty="0">
              <a:solidFill>
                <a:srgbClr val="FF0000"/>
              </a:solidFill>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0718" y="838200"/>
            <a:ext cx="59531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88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http://www.skepticalob.com/vaginal_cone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867400" y="457200"/>
            <a:ext cx="28098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http://www.biomation.com/inco/Pics/aquafem2web.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57800" y="3429000"/>
            <a:ext cx="3581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8"/>
          <p:cNvSpPr>
            <a:spLocks noChangeArrowheads="1"/>
          </p:cNvSpPr>
          <p:nvPr/>
        </p:nvSpPr>
        <p:spPr bwMode="auto">
          <a:xfrm>
            <a:off x="295275" y="690526"/>
            <a:ext cx="4185761" cy="9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52352" bIns="38088" anchor="ctr">
            <a:spAutoFit/>
          </a:bodyPr>
          <a:lstStyle/>
          <a:p>
            <a:pPr algn="l" rtl="0" eaLnBrk="0" hangingPunct="0">
              <a:defRPr/>
            </a:pPr>
            <a:r>
              <a:rPr lang="en-US" sz="2800" i="1" dirty="0">
                <a:solidFill>
                  <a:srgbClr val="FF0000"/>
                </a:solidFill>
                <a:effectLst>
                  <a:outerShdw blurRad="38100" dist="38100" dir="2700000" algn="tl">
                    <a:srgbClr val="000000">
                      <a:alpha val="43137"/>
                    </a:srgbClr>
                  </a:outerShdw>
                </a:effectLst>
                <a:latin typeface="Arial" pitchFamily="34" charset="0"/>
              </a:rPr>
              <a:t>Graduated vaginal cones</a:t>
            </a:r>
          </a:p>
          <a:p>
            <a:pPr algn="l" rtl="0" eaLnBrk="0" hangingPunct="0">
              <a:defRPr/>
            </a:pPr>
            <a:endParaRPr lang="en-US" dirty="0"/>
          </a:p>
        </p:txBody>
      </p:sp>
      <p:sp>
        <p:nvSpPr>
          <p:cNvPr id="26629" name="Rectangle 9"/>
          <p:cNvSpPr>
            <a:spLocks noChangeArrowheads="1"/>
          </p:cNvSpPr>
          <p:nvPr/>
        </p:nvSpPr>
        <p:spPr bwMode="auto">
          <a:xfrm>
            <a:off x="249238" y="1590675"/>
            <a:ext cx="428148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rtl="0" eaLnBrk="0" hangingPunct="0"/>
            <a:r>
              <a:rPr lang="en-US" sz="2400">
                <a:solidFill>
                  <a:srgbClr val="002060"/>
                </a:solidFill>
                <a:cs typeface="Times New Roman" pitchFamily="18" charset="0"/>
              </a:rPr>
              <a:t>Vaginal cones are usually supplied</a:t>
            </a:r>
          </a:p>
          <a:p>
            <a:pPr algn="l" rtl="0" eaLnBrk="0" hangingPunct="0"/>
            <a:r>
              <a:rPr lang="en-US" sz="2400">
                <a:solidFill>
                  <a:srgbClr val="002060"/>
                </a:solidFill>
                <a:cs typeface="Times New Roman" pitchFamily="18" charset="0"/>
              </a:rPr>
              <a:t> as four pieces which are similar in</a:t>
            </a:r>
          </a:p>
          <a:p>
            <a:pPr algn="l" rtl="0" eaLnBrk="0" hangingPunct="0"/>
            <a:r>
              <a:rPr lang="en-US" sz="2400">
                <a:solidFill>
                  <a:srgbClr val="002060"/>
                </a:solidFill>
                <a:cs typeface="Times New Roman" pitchFamily="18" charset="0"/>
              </a:rPr>
              <a:t> size but different in weight</a:t>
            </a:r>
            <a:r>
              <a:rPr lang="en-US" sz="2000">
                <a:solidFill>
                  <a:srgbClr val="002060"/>
                </a:solidFill>
                <a:cs typeface="Times New Roman" pitchFamily="18" charset="0"/>
              </a:rPr>
              <a:t>. </a:t>
            </a:r>
            <a:endParaRPr lang="en-US" sz="2000">
              <a:solidFill>
                <a:srgbClr val="002060"/>
              </a:solidFill>
            </a:endParaRPr>
          </a:p>
          <a:p>
            <a:pPr algn="l" rtl="0" eaLnBrk="0" hangingPunct="0"/>
            <a:endParaRPr lang="en-US"/>
          </a:p>
        </p:txBody>
      </p:sp>
      <p:sp>
        <p:nvSpPr>
          <p:cNvPr id="26630" name="Rectangle 10"/>
          <p:cNvSpPr>
            <a:spLocks noChangeArrowheads="1"/>
          </p:cNvSpPr>
          <p:nvPr/>
        </p:nvSpPr>
        <p:spPr bwMode="auto">
          <a:xfrm>
            <a:off x="249238" y="2843213"/>
            <a:ext cx="52578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rtl="0" eaLnBrk="0" hangingPunct="0"/>
            <a:r>
              <a:rPr lang="en-US" sz="2400">
                <a:solidFill>
                  <a:srgbClr val="002060"/>
                </a:solidFill>
                <a:cs typeface="Times New Roman" pitchFamily="18" charset="0"/>
              </a:rPr>
              <a:t>First the woman should be able to hold the inserted cone for at least 15 minutes. Then she is asked to use next heavier cone. The aim is strengthen the pelvic floor muscles. And this is usually associated with gradual improvement of mild GSL over 6- 12 months. Mostly this procedure is used to treat mild GSI following vaginal delivery in young women.</a:t>
            </a:r>
          </a:p>
        </p:txBody>
      </p:sp>
    </p:spTree>
    <p:extLst>
      <p:ext uri="{BB962C8B-B14F-4D97-AF65-F5344CB8AC3E}">
        <p14:creationId xmlns:p14="http://schemas.microsoft.com/office/powerpoint/2010/main" val="1558474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مستطيل 1"/>
          <p:cNvSpPr>
            <a:spLocks noChangeArrowheads="1"/>
          </p:cNvSpPr>
          <p:nvPr/>
        </p:nvSpPr>
        <p:spPr bwMode="auto">
          <a:xfrm>
            <a:off x="533400" y="1676400"/>
            <a:ext cx="7620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defRPr/>
            </a:pPr>
            <a:r>
              <a:rPr lang="en-US" sz="3600" b="1" i="1" dirty="0">
                <a:solidFill>
                  <a:srgbClr val="C00000"/>
                </a:solidFill>
                <a:effectLst>
                  <a:outerShdw blurRad="38100" dist="38100" dir="2700000" algn="tl">
                    <a:srgbClr val="000000">
                      <a:alpha val="43137"/>
                    </a:srgbClr>
                  </a:outerShdw>
                </a:effectLst>
              </a:rPr>
              <a:t>Electrical nerve </a:t>
            </a:r>
            <a:r>
              <a:rPr lang="en-US" sz="3600" b="1" i="1" dirty="0" smtClean="0">
                <a:solidFill>
                  <a:srgbClr val="C00000"/>
                </a:solidFill>
                <a:effectLst>
                  <a:outerShdw blurRad="38100" dist="38100" dir="2700000" algn="tl">
                    <a:srgbClr val="000000">
                      <a:alpha val="43137"/>
                    </a:srgbClr>
                  </a:outerShdw>
                </a:effectLst>
              </a:rPr>
              <a:t>stimulation</a:t>
            </a:r>
          </a:p>
          <a:p>
            <a:pPr algn="l" rtl="0">
              <a:defRPr/>
            </a:pPr>
            <a:endParaRPr lang="en-US" sz="3600" b="1" i="1" u="sng" dirty="0">
              <a:solidFill>
                <a:srgbClr val="C00000"/>
              </a:solidFill>
              <a:effectLst>
                <a:outerShdw blurRad="38100" dist="38100" dir="2700000" algn="tl">
                  <a:srgbClr val="000000">
                    <a:alpha val="43137"/>
                  </a:srgbClr>
                </a:outerShdw>
              </a:effectLst>
            </a:endParaRPr>
          </a:p>
          <a:p>
            <a:pPr algn="l" rtl="0">
              <a:defRPr/>
            </a:pPr>
            <a:r>
              <a:rPr lang="en-US" sz="2800" dirty="0">
                <a:solidFill>
                  <a:srgbClr val="002060"/>
                </a:solidFill>
              </a:rPr>
              <a:t>In this procedure the </a:t>
            </a:r>
            <a:r>
              <a:rPr lang="en-US" sz="2800" dirty="0" err="1">
                <a:solidFill>
                  <a:srgbClr val="002060"/>
                </a:solidFill>
              </a:rPr>
              <a:t>levatoe</a:t>
            </a:r>
            <a:r>
              <a:rPr lang="en-US" sz="2800" dirty="0">
                <a:solidFill>
                  <a:srgbClr val="002060"/>
                </a:solidFill>
              </a:rPr>
              <a:t> </a:t>
            </a:r>
            <a:r>
              <a:rPr lang="en-US" sz="2800" dirty="0" err="1">
                <a:solidFill>
                  <a:srgbClr val="002060"/>
                </a:solidFill>
              </a:rPr>
              <a:t>ani</a:t>
            </a:r>
            <a:r>
              <a:rPr lang="en-US" sz="2800" dirty="0">
                <a:solidFill>
                  <a:srgbClr val="002060"/>
                </a:solidFill>
              </a:rPr>
              <a:t> is stimulated with a variety of direct or alternating current. Electrical nerve stimulation increases the number of synapse with the nerve fibers. Electrical stimulation is primarily used to treat mild GSI following vaginal delivery</a:t>
            </a:r>
            <a:r>
              <a:rPr lang="en-US" sz="2800" dirty="0"/>
              <a:t>.</a:t>
            </a:r>
          </a:p>
        </p:txBody>
      </p:sp>
    </p:spTree>
    <p:extLst>
      <p:ext uri="{BB962C8B-B14F-4D97-AF65-F5344CB8AC3E}">
        <p14:creationId xmlns:p14="http://schemas.microsoft.com/office/powerpoint/2010/main" val="1093421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81000" y="762000"/>
            <a:ext cx="8229600" cy="1143000"/>
          </a:xfrm>
        </p:spPr>
        <p:txBody>
          <a:bodyPr/>
          <a:lstStyle/>
          <a:p>
            <a:pPr eaLnBrk="1" hangingPunct="1"/>
            <a:r>
              <a:rPr lang="en-US" dirty="0" smtClean="0">
                <a:solidFill>
                  <a:srgbClr val="FF0000"/>
                </a:solidFill>
                <a:cs typeface="Tahoma" pitchFamily="34" charset="0"/>
              </a:rPr>
              <a:t>Phenyl </a:t>
            </a:r>
            <a:r>
              <a:rPr lang="en-US" dirty="0" err="1" smtClean="0">
                <a:solidFill>
                  <a:srgbClr val="FF0000"/>
                </a:solidFill>
                <a:cs typeface="Tahoma" pitchFamily="34" charset="0"/>
              </a:rPr>
              <a:t>propanolamone</a:t>
            </a:r>
            <a:r>
              <a:rPr lang="en-US" dirty="0" smtClean="0">
                <a:solidFill>
                  <a:srgbClr val="FF0000"/>
                </a:solidFill>
                <a:cs typeface="Tahoma" pitchFamily="34" charset="0"/>
              </a:rPr>
              <a:t> </a:t>
            </a:r>
          </a:p>
        </p:txBody>
      </p:sp>
      <p:pic>
        <p:nvPicPr>
          <p:cNvPr id="29699" name="Picture 5" descr="Phenylpropanola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92363"/>
            <a:ext cx="4343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p-50894-45559-phenylp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8369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746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81000" y="31242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a:t>.</a:t>
            </a:r>
          </a:p>
        </p:txBody>
      </p:sp>
      <p:sp>
        <p:nvSpPr>
          <p:cNvPr id="30723" name="Rectangle 2"/>
          <p:cNvSpPr>
            <a:spLocks noChangeArrowheads="1"/>
          </p:cNvSpPr>
          <p:nvPr/>
        </p:nvSpPr>
        <p:spPr bwMode="auto">
          <a:xfrm>
            <a:off x="304800" y="304800"/>
            <a:ext cx="6553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lgn="l" rtl="0">
              <a:lnSpc>
                <a:spcPct val="90000"/>
              </a:lnSpc>
            </a:pPr>
            <a:r>
              <a:rPr lang="en-US" sz="4800" b="1" i="1" u="sng">
                <a:solidFill>
                  <a:srgbClr val="C00000"/>
                </a:solidFill>
              </a:rPr>
              <a:t>Surgical</a:t>
            </a:r>
          </a:p>
        </p:txBody>
      </p:sp>
      <p:sp>
        <p:nvSpPr>
          <p:cNvPr id="30724" name="مستطيل 1"/>
          <p:cNvSpPr>
            <a:spLocks noChangeArrowheads="1"/>
          </p:cNvSpPr>
          <p:nvPr/>
        </p:nvSpPr>
        <p:spPr bwMode="auto">
          <a:xfrm>
            <a:off x="236538" y="990600"/>
            <a:ext cx="8602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2400">
                <a:solidFill>
                  <a:srgbClr val="0070C0"/>
                </a:solidFill>
              </a:rPr>
              <a:t>all the surgical operations aim at one goal;restoring the proximal urethra into the intra abdominal position. In other words; aiming to elevate the bladder base. The most commonly used operations nowadays include the followings</a:t>
            </a:r>
          </a:p>
        </p:txBody>
      </p:sp>
      <p:sp>
        <p:nvSpPr>
          <p:cNvPr id="32773" name="Rectangle 4"/>
          <p:cNvSpPr>
            <a:spLocks noChangeArrowheads="1"/>
          </p:cNvSpPr>
          <p:nvPr/>
        </p:nvSpPr>
        <p:spPr bwMode="auto">
          <a:xfrm>
            <a:off x="-26988" y="3430588"/>
            <a:ext cx="4565651"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2352" bIns="38088" anchor="ctr">
            <a:spAutoFit/>
          </a:bodyPr>
          <a:lstStyle/>
          <a:p>
            <a:pPr algn="l" rtl="0" eaLnBrk="0" hangingPunct="0">
              <a:defRPr/>
            </a:pPr>
            <a:r>
              <a:rPr lang="en-US" sz="2800" b="1" i="1" dirty="0">
                <a:solidFill>
                  <a:srgbClr val="C00000"/>
                </a:solidFill>
                <a:latin typeface="Arial" pitchFamily="34" charset="0"/>
              </a:rPr>
              <a:t>Burch </a:t>
            </a:r>
            <a:r>
              <a:rPr lang="en-US" sz="2800" b="1" i="1" dirty="0" err="1">
                <a:solidFill>
                  <a:srgbClr val="C00000"/>
                </a:solidFill>
                <a:latin typeface="Arial" pitchFamily="34" charset="0"/>
              </a:rPr>
              <a:t>colpo</a:t>
            </a:r>
            <a:r>
              <a:rPr lang="en-US" sz="2800" b="1" i="1" dirty="0">
                <a:solidFill>
                  <a:srgbClr val="C00000"/>
                </a:solidFill>
                <a:latin typeface="Arial" pitchFamily="34" charset="0"/>
              </a:rPr>
              <a:t> suspension</a:t>
            </a:r>
          </a:p>
          <a:p>
            <a:pPr algn="l" rtl="0" eaLnBrk="0" hangingPunct="0">
              <a:defRPr/>
            </a:pPr>
            <a:r>
              <a:rPr lang="en-US" sz="2400" dirty="0">
                <a:solidFill>
                  <a:schemeClr val="accent1">
                    <a:lumMod val="75000"/>
                  </a:schemeClr>
                </a:solidFill>
                <a:cs typeface="Times New Roman" pitchFamily="18" charset="0"/>
              </a:rPr>
              <a:t>In this operation the Para urethral tissues are ligated to the </a:t>
            </a:r>
            <a:r>
              <a:rPr lang="en-US" sz="2400" dirty="0" err="1">
                <a:solidFill>
                  <a:schemeClr val="accent1">
                    <a:lumMod val="75000"/>
                  </a:schemeClr>
                </a:solidFill>
                <a:cs typeface="Times New Roman" pitchFamily="18" charset="0"/>
              </a:rPr>
              <a:t>ipsi</a:t>
            </a:r>
            <a:r>
              <a:rPr lang="en-US" sz="2400" dirty="0">
                <a:solidFill>
                  <a:schemeClr val="accent1">
                    <a:lumMod val="75000"/>
                  </a:schemeClr>
                </a:solidFill>
                <a:cs typeface="Times New Roman" pitchFamily="18" charset="0"/>
              </a:rPr>
              <a:t> lateral </a:t>
            </a:r>
            <a:r>
              <a:rPr lang="en-US" sz="2400" dirty="0" err="1">
                <a:solidFill>
                  <a:schemeClr val="accent1">
                    <a:lumMod val="75000"/>
                  </a:schemeClr>
                </a:solidFill>
                <a:cs typeface="Times New Roman" pitchFamily="18" charset="0"/>
              </a:rPr>
              <a:t>ilio</a:t>
            </a:r>
            <a:r>
              <a:rPr lang="en-US" sz="2400" dirty="0">
                <a:solidFill>
                  <a:schemeClr val="accent1">
                    <a:lumMod val="75000"/>
                  </a:schemeClr>
                </a:solidFill>
                <a:cs typeface="Times New Roman" pitchFamily="18" charset="0"/>
              </a:rPr>
              <a:t> </a:t>
            </a:r>
            <a:r>
              <a:rPr lang="en-US" sz="2400" dirty="0" err="1">
                <a:solidFill>
                  <a:schemeClr val="accent1">
                    <a:lumMod val="75000"/>
                  </a:schemeClr>
                </a:solidFill>
                <a:cs typeface="Times New Roman" pitchFamily="18" charset="0"/>
              </a:rPr>
              <a:t>pectineal</a:t>
            </a:r>
            <a:r>
              <a:rPr lang="en-US" sz="2400" dirty="0">
                <a:solidFill>
                  <a:schemeClr val="accent1">
                    <a:lumMod val="75000"/>
                  </a:schemeClr>
                </a:solidFill>
                <a:cs typeface="Times New Roman" pitchFamily="18" charset="0"/>
              </a:rPr>
              <a:t> ligament so to elevate the bladder base. </a:t>
            </a:r>
            <a:endParaRPr lang="en-US" sz="2400" dirty="0">
              <a:solidFill>
                <a:schemeClr val="accent1">
                  <a:lumMod val="75000"/>
                </a:schemeClr>
              </a:solidFill>
            </a:endParaRPr>
          </a:p>
        </p:txBody>
      </p:sp>
      <p:pic>
        <p:nvPicPr>
          <p:cNvPr id="30726" name="Picture 5" descr="colposusp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2895600"/>
            <a:ext cx="44529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524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مستطيل 1"/>
          <p:cNvSpPr>
            <a:spLocks noChangeArrowheads="1"/>
          </p:cNvSpPr>
          <p:nvPr/>
        </p:nvSpPr>
        <p:spPr bwMode="auto">
          <a:xfrm>
            <a:off x="533400" y="685800"/>
            <a:ext cx="3886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2800" b="1" i="1">
                <a:solidFill>
                  <a:srgbClr val="C00000"/>
                </a:solidFill>
                <a:latin typeface="Arial" pitchFamily="34" charset="0"/>
              </a:rPr>
              <a:t>Trans vaginal tape TVT </a:t>
            </a:r>
          </a:p>
          <a:p>
            <a:pPr algn="l" rtl="0"/>
            <a:r>
              <a:rPr lang="en-US" sz="2400">
                <a:solidFill>
                  <a:srgbClr val="002060"/>
                </a:solidFill>
              </a:rPr>
              <a:t>In this operation a synthetic inert tape is passed bellow the urethra and attached to the anterior abdominal; wall. Remote complications include urethra injury, stricture and retention of urine </a:t>
            </a:r>
          </a:p>
        </p:txBody>
      </p:sp>
      <p:pic>
        <p:nvPicPr>
          <p:cNvPr id="31747" name="Picture 2" descr="tv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8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مستطيل 1"/>
          <p:cNvSpPr>
            <a:spLocks noChangeArrowheads="1"/>
          </p:cNvSpPr>
          <p:nvPr/>
        </p:nvSpPr>
        <p:spPr bwMode="auto">
          <a:xfrm>
            <a:off x="0" y="360363"/>
            <a:ext cx="51054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2800" b="1" i="1">
                <a:solidFill>
                  <a:srgbClr val="C00000"/>
                </a:solidFill>
                <a:latin typeface="Arial" pitchFamily="34" charset="0"/>
              </a:rPr>
              <a:t>Trans obturator tape or TOT</a:t>
            </a:r>
          </a:p>
          <a:p>
            <a:pPr algn="l" rtl="0"/>
            <a:endParaRPr lang="en-US" sz="2800" b="1" i="1">
              <a:solidFill>
                <a:srgbClr val="C00000"/>
              </a:solidFill>
              <a:latin typeface="Arial" pitchFamily="34" charset="0"/>
            </a:endParaRPr>
          </a:p>
          <a:p>
            <a:pPr algn="l" rtl="0"/>
            <a:endParaRPr lang="en-US" sz="2800" b="1" i="1">
              <a:solidFill>
                <a:srgbClr val="C00000"/>
              </a:solidFill>
              <a:latin typeface="Arial" pitchFamily="34" charset="0"/>
            </a:endParaRPr>
          </a:p>
          <a:p>
            <a:pPr algn="l" rtl="0"/>
            <a:endParaRPr lang="en-US" sz="2800" b="1" i="1">
              <a:solidFill>
                <a:srgbClr val="C00000"/>
              </a:solidFill>
              <a:latin typeface="Arial" pitchFamily="34" charset="0"/>
            </a:endParaRPr>
          </a:p>
          <a:p>
            <a:pPr algn="l" rtl="0"/>
            <a:endParaRPr lang="en-US" sz="2800" b="1" i="1">
              <a:solidFill>
                <a:srgbClr val="C00000"/>
              </a:solidFill>
              <a:latin typeface="Arial" pitchFamily="34" charset="0"/>
            </a:endParaRPr>
          </a:p>
          <a:p>
            <a:pPr algn="l" rtl="0"/>
            <a:r>
              <a:rPr lang="en-US" sz="2400">
                <a:solidFill>
                  <a:srgbClr val="002060"/>
                </a:solidFill>
              </a:rPr>
              <a:t>In this operation a tape is still passed bellow the urethra, however it is passed through the lower part of obturator membrane into the medial aspect of thigh. It requires special needle. This operation is most widely used nowadays to combat GSI. Also has the highest rate of remission. </a:t>
            </a:r>
          </a:p>
        </p:txBody>
      </p:sp>
      <p:pic>
        <p:nvPicPr>
          <p:cNvPr id="32771" name="Picture 2" descr="TV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14400"/>
            <a:ext cx="34480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01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09600"/>
            <a:ext cx="8229600" cy="5715000"/>
          </a:xfrm>
        </p:spPr>
        <p:txBody>
          <a:bodyPr>
            <a:normAutofit/>
          </a:bodyPr>
          <a:lstStyle/>
          <a:p>
            <a:pPr algn="l" rtl="0"/>
            <a:r>
              <a:rPr lang="en-US" sz="2800" dirty="0">
                <a:solidFill>
                  <a:srgbClr val="FF0000"/>
                </a:solidFill>
              </a:rPr>
              <a:t>Urinary incontinence </a:t>
            </a:r>
            <a:r>
              <a:rPr lang="en-US" sz="2800" dirty="0"/>
              <a:t>is defined as involuntary loss of urine which is objectively </a:t>
            </a:r>
            <a:r>
              <a:rPr lang="en-US" sz="2800" dirty="0" err="1"/>
              <a:t>demonstratable</a:t>
            </a:r>
            <a:r>
              <a:rPr lang="en-US" sz="2800" dirty="0"/>
              <a:t> and socially embarrassing </a:t>
            </a:r>
            <a:r>
              <a:rPr lang="en-US" sz="2800" dirty="0" smtClean="0"/>
              <a:t>.</a:t>
            </a:r>
          </a:p>
          <a:p>
            <a:pPr algn="l" rtl="0"/>
            <a:endParaRPr lang="en-US" sz="2800" dirty="0"/>
          </a:p>
          <a:p>
            <a:pPr algn="l" rtl="0"/>
            <a:r>
              <a:rPr lang="en-US" sz="2800" dirty="0">
                <a:solidFill>
                  <a:srgbClr val="0070C0"/>
                </a:solidFill>
              </a:rPr>
              <a:t>The prevalence increases with age,</a:t>
            </a:r>
            <a:r>
              <a:rPr lang="en-US" sz="2800" dirty="0"/>
              <a:t> with approximately 5 per cent of women between 15 and 44 years of age being affected, rising to 10 per cent of those aged between 45 and 64 years, and approximately 20 per cent of those older than 65 </a:t>
            </a:r>
            <a:r>
              <a:rPr lang="en-US" sz="2800" dirty="0" smtClean="0"/>
              <a:t>years.</a:t>
            </a:r>
          </a:p>
          <a:p>
            <a:pPr algn="l" rtl="0"/>
            <a:endParaRPr lang="en-US" sz="2800" dirty="0" smtClean="0"/>
          </a:p>
          <a:p>
            <a:pPr algn="l" rtl="0"/>
            <a:endParaRPr lang="en-US" sz="2800" dirty="0">
              <a:solidFill>
                <a:srgbClr val="FF0000"/>
              </a:solidFill>
            </a:endParaRPr>
          </a:p>
          <a:p>
            <a:pPr algn="l" rtl="0"/>
            <a:endParaRPr lang="en-US" sz="2800" dirty="0" smtClean="0">
              <a:solidFill>
                <a:srgbClr val="FF0000"/>
              </a:solidFill>
            </a:endParaRPr>
          </a:p>
          <a:p>
            <a:pPr marL="0" indent="0" algn="l" rtl="0">
              <a:buNone/>
            </a:pPr>
            <a:endParaRPr lang="en-US" sz="2800" dirty="0">
              <a:solidFill>
                <a:srgbClr val="FF0000"/>
              </a:solidFill>
            </a:endParaRPr>
          </a:p>
          <a:p>
            <a:pPr algn="l" rtl="0"/>
            <a:endParaRPr lang="ar-IQ" sz="2800" dirty="0"/>
          </a:p>
        </p:txBody>
      </p:sp>
    </p:spTree>
    <p:extLst>
      <p:ext uri="{BB962C8B-B14F-4D97-AF65-F5344CB8AC3E}">
        <p14:creationId xmlns:p14="http://schemas.microsoft.com/office/powerpoint/2010/main" val="3051262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1371600"/>
            <a:ext cx="4876800" cy="476250"/>
          </a:xfrm>
        </p:spPr>
        <p:txBody>
          <a:bodyPr>
            <a:normAutofit/>
          </a:bodyPr>
          <a:lstStyle/>
          <a:p>
            <a:pPr eaLnBrk="1" fontAlgn="auto" hangingPunct="1">
              <a:spcAft>
                <a:spcPts val="0"/>
              </a:spcAft>
              <a:defRPr/>
            </a:pPr>
            <a:r>
              <a:rPr lang="en-US" sz="2800" b="1" i="1" dirty="0">
                <a:solidFill>
                  <a:srgbClr val="C00000"/>
                </a:solidFill>
                <a:latin typeface="Arial" pitchFamily="34" charset="0"/>
                <a:ea typeface="+mn-ea"/>
                <a:cs typeface="Arial" pitchFamily="34" charset="0"/>
              </a:rPr>
              <a:t>Anterior </a:t>
            </a:r>
            <a:r>
              <a:rPr lang="en-US" sz="2800" b="1" i="1" dirty="0" err="1">
                <a:solidFill>
                  <a:srgbClr val="C00000"/>
                </a:solidFill>
                <a:latin typeface="Arial" pitchFamily="34" charset="0"/>
                <a:ea typeface="+mn-ea"/>
                <a:cs typeface="Arial" pitchFamily="34" charset="0"/>
              </a:rPr>
              <a:t>colporaphy</a:t>
            </a:r>
            <a:r>
              <a:rPr lang="en-US" sz="2800" b="1" i="1" dirty="0">
                <a:solidFill>
                  <a:srgbClr val="C00000"/>
                </a:solidFill>
                <a:latin typeface="Arial" pitchFamily="34" charset="0"/>
                <a:ea typeface="+mn-ea"/>
                <a:cs typeface="Arial" pitchFamily="34" charset="0"/>
              </a:rPr>
              <a:t> </a:t>
            </a:r>
          </a:p>
        </p:txBody>
      </p:sp>
      <p:sp>
        <p:nvSpPr>
          <p:cNvPr id="35843" name="Rectangle 3"/>
          <p:cNvSpPr>
            <a:spLocks noGrp="1" noChangeArrowheads="1"/>
          </p:cNvSpPr>
          <p:nvPr>
            <p:ph idx="1"/>
          </p:nvPr>
        </p:nvSpPr>
        <p:spPr>
          <a:xfrm>
            <a:off x="304800" y="2971800"/>
            <a:ext cx="4495800" cy="1524000"/>
          </a:xfrm>
        </p:spPr>
        <p:txBody>
          <a:bodyPr>
            <a:normAutofit lnSpcReduction="10000"/>
          </a:bodyPr>
          <a:lstStyle/>
          <a:p>
            <a:pPr marL="0" indent="0" algn="l" rtl="0" eaLnBrk="1" fontAlgn="auto" hangingPunct="1">
              <a:spcAft>
                <a:spcPts val="0"/>
              </a:spcAft>
              <a:buClr>
                <a:schemeClr val="accent3"/>
              </a:buClr>
              <a:buFont typeface="Wingdings 2"/>
              <a:buNone/>
              <a:defRPr/>
            </a:pPr>
            <a:r>
              <a:rPr lang="en-US" dirty="0" smtClean="0">
                <a:ea typeface="+mn-ea"/>
                <a:cs typeface="Tahoma" pitchFamily="34" charset="0"/>
              </a:rPr>
              <a:t>The same operation for cystocele can elevate bladder neck with restoration of continence </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3254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364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a:bodyPr>
          <a:lstStyle/>
          <a:p>
            <a:pPr eaLnBrk="1" fontAlgn="auto" hangingPunct="1">
              <a:spcAft>
                <a:spcPts val="0"/>
              </a:spcAft>
              <a:defRPr/>
            </a:pPr>
            <a:r>
              <a:rPr lang="en-US" sz="2800" b="1" i="1" dirty="0">
                <a:solidFill>
                  <a:srgbClr val="C00000"/>
                </a:solidFill>
                <a:latin typeface="Arial" pitchFamily="34" charset="0"/>
                <a:ea typeface="+mn-ea"/>
                <a:cs typeface="Arial" pitchFamily="34" charset="0"/>
              </a:rPr>
              <a:t>Injection of collagen at bladder base</a:t>
            </a:r>
            <a:r>
              <a:rPr lang="en-US" sz="4000" dirty="0" smtClean="0"/>
              <a:t> </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696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064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81000" y="762000"/>
            <a:ext cx="8229600" cy="781050"/>
          </a:xfrm>
        </p:spPr>
        <p:txBody>
          <a:bodyPr>
            <a:normAutofit fontScale="90000"/>
          </a:bodyPr>
          <a:lstStyle/>
          <a:p>
            <a:pPr rtl="0" eaLnBrk="1" fontAlgn="auto" hangingPunct="1">
              <a:spcAft>
                <a:spcPts val="0"/>
              </a:spcAft>
              <a:defRPr/>
            </a:pPr>
            <a:r>
              <a:rPr lang="en-US" i="1" dirty="0" smtClean="0">
                <a:solidFill>
                  <a:srgbClr val="FF0000"/>
                </a:solidFill>
                <a:cs typeface="Tahoma" pitchFamily="34" charset="0"/>
              </a:rPr>
              <a:t>Vaginal electrical stimulation </a:t>
            </a:r>
          </a:p>
        </p:txBody>
      </p:sp>
      <p:pic>
        <p:nvPicPr>
          <p:cNvPr id="35843" name="Picture 5" descr="gril-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97025"/>
            <a:ext cx="43386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CTS-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1833563"/>
            <a:ext cx="34004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71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مستطيل 1"/>
          <p:cNvSpPr>
            <a:spLocks noChangeArrowheads="1"/>
          </p:cNvSpPr>
          <p:nvPr/>
        </p:nvSpPr>
        <p:spPr bwMode="auto">
          <a:xfrm>
            <a:off x="152400" y="1143000"/>
            <a:ext cx="83058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defRPr/>
            </a:pPr>
            <a:r>
              <a:rPr lang="en-US" sz="2800" b="1" i="1" dirty="0">
                <a:solidFill>
                  <a:srgbClr val="FF0000"/>
                </a:solidFill>
                <a:effectLst>
                  <a:outerShdw blurRad="38100" dist="38100" dir="2700000" algn="tl">
                    <a:srgbClr val="000000">
                      <a:alpha val="43137"/>
                    </a:srgbClr>
                  </a:outerShdw>
                </a:effectLst>
              </a:rPr>
              <a:t>Definition</a:t>
            </a:r>
          </a:p>
          <a:p>
            <a:pPr algn="l" rtl="0">
              <a:defRPr/>
            </a:pPr>
            <a:r>
              <a:rPr lang="en-US" sz="2400" dirty="0"/>
              <a:t>This is primarily a disease of unknown cause in which the bladder contracts strongly to expel the minimum amount of urine which is normally tolerated by normal balder.</a:t>
            </a:r>
          </a:p>
          <a:p>
            <a:pPr algn="l" rtl="0">
              <a:defRPr/>
            </a:pPr>
            <a:r>
              <a:rPr lang="en-US" sz="2400" dirty="0"/>
              <a:t>Sometime this disorder is called bladder neurosis</a:t>
            </a:r>
            <a:r>
              <a:rPr lang="en-US" sz="2400" dirty="0">
                <a:solidFill>
                  <a:srgbClr val="0070C0"/>
                </a:solidFill>
              </a:rPr>
              <a:t>. </a:t>
            </a:r>
          </a:p>
          <a:p>
            <a:pPr algn="l" rtl="0">
              <a:defRPr/>
            </a:pPr>
            <a:r>
              <a:rPr lang="en-US" sz="2800" b="1" i="1" dirty="0">
                <a:solidFill>
                  <a:srgbClr val="FF0000"/>
                </a:solidFill>
                <a:effectLst>
                  <a:outerShdw blurRad="38100" dist="38100" dir="2700000" algn="tl">
                    <a:srgbClr val="000000">
                      <a:alpha val="43137"/>
                    </a:srgbClr>
                  </a:outerShdw>
                </a:effectLst>
              </a:rPr>
              <a:t>Etiology</a:t>
            </a:r>
          </a:p>
          <a:p>
            <a:pPr algn="l" rtl="0">
              <a:defRPr/>
            </a:pPr>
            <a:r>
              <a:rPr lang="en-US" sz="2400" dirty="0"/>
              <a:t>Despite the fact in most of the cases physical examination reveals nothing; psychological factors are important in its etiology. Most of those women are psychologically unstable or have deep problems like depression, death phobia, and cancer phobia. In few cases bladder hyper reflexia may be the earliest sigh of multiple sclerosis. And that is why meticulous search should be done exclude this serious disorder before truly diagnosing detrusor instability.</a:t>
            </a:r>
          </a:p>
        </p:txBody>
      </p:sp>
      <p:sp>
        <p:nvSpPr>
          <p:cNvPr id="3" name="عنوان 2"/>
          <p:cNvSpPr>
            <a:spLocks noGrp="1"/>
          </p:cNvSpPr>
          <p:nvPr>
            <p:ph type="title"/>
          </p:nvPr>
        </p:nvSpPr>
        <p:spPr>
          <a:xfrm>
            <a:off x="457200" y="704088"/>
            <a:ext cx="8229600" cy="667512"/>
          </a:xfrm>
        </p:spPr>
        <p:txBody>
          <a:bodyPr>
            <a:normAutofit fontScale="90000"/>
          </a:bodyPr>
          <a:lstStyle/>
          <a:p>
            <a:r>
              <a:rPr lang="en-US" i="1" dirty="0">
                <a:solidFill>
                  <a:srgbClr val="FF0000"/>
                </a:solidFill>
                <a:effectLst>
                  <a:outerShdw blurRad="38100" dist="38100" dir="2700000" algn="tl">
                    <a:srgbClr val="000000">
                      <a:alpha val="43137"/>
                    </a:srgbClr>
                  </a:outerShdw>
                </a:effectLst>
              </a:rPr>
              <a:t>Detrusor </a:t>
            </a:r>
            <a:r>
              <a:rPr lang="en-US" i="1" dirty="0" err="1">
                <a:solidFill>
                  <a:srgbClr val="FF0000"/>
                </a:solidFill>
                <a:effectLst>
                  <a:outerShdw blurRad="38100" dist="38100" dir="2700000" algn="tl">
                    <a:srgbClr val="000000">
                      <a:alpha val="43137"/>
                    </a:srgbClr>
                  </a:outerShdw>
                </a:effectLst>
              </a:rPr>
              <a:t>overactivity</a:t>
            </a:r>
            <a:r>
              <a:rPr lang="en-US" i="1" dirty="0">
                <a:solidFill>
                  <a:srgbClr val="FF0000"/>
                </a:solidFill>
                <a:effectLst>
                  <a:outerShdw blurRad="38100" dist="38100" dir="2700000" algn="tl">
                    <a:srgbClr val="000000">
                      <a:alpha val="43137"/>
                    </a:srgbClr>
                  </a:outerShdw>
                </a:effectLst>
              </a:rPr>
              <a:t/>
            </a:r>
            <a:br>
              <a:rPr lang="en-US" i="1" dirty="0">
                <a:solidFill>
                  <a:srgbClr val="FF0000"/>
                </a:solidFill>
                <a:effectLst>
                  <a:outerShdw blurRad="38100" dist="38100" dir="2700000" algn="tl">
                    <a:srgbClr val="000000">
                      <a:alpha val="43137"/>
                    </a:srgbClr>
                  </a:outerShdw>
                </a:effectLst>
              </a:rPr>
            </a:br>
            <a:endParaRPr lang="ar-IQ"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5836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مستطيل 1"/>
          <p:cNvSpPr>
            <a:spLocks noChangeArrowheads="1"/>
          </p:cNvSpPr>
          <p:nvPr/>
        </p:nvSpPr>
        <p:spPr bwMode="auto">
          <a:xfrm>
            <a:off x="381000" y="762000"/>
            <a:ext cx="84582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defRPr/>
            </a:pPr>
            <a:r>
              <a:rPr lang="en-US" sz="2800" b="1" i="1" u="sng" dirty="0">
                <a:solidFill>
                  <a:srgbClr val="FF0000"/>
                </a:solidFill>
                <a:effectLst>
                  <a:outerShdw blurRad="38100" dist="38100" dir="2700000" algn="tl">
                    <a:srgbClr val="000000">
                      <a:alpha val="43137"/>
                    </a:srgbClr>
                  </a:outerShdw>
                </a:effectLst>
              </a:rPr>
              <a:t>Clinical presentation</a:t>
            </a:r>
          </a:p>
          <a:p>
            <a:pPr algn="l" rtl="0">
              <a:defRPr/>
            </a:pPr>
            <a:r>
              <a:rPr lang="en-US" sz="2400" dirty="0">
                <a:solidFill>
                  <a:srgbClr val="0070C0"/>
                </a:solidFill>
              </a:rPr>
              <a:t>Urgency and urge incontinence are the main presentations of this disorder. Ultimately the woman becomes depressed and afraid from getting outside</a:t>
            </a:r>
            <a:r>
              <a:rPr lang="en-US" dirty="0"/>
              <a:t>.</a:t>
            </a:r>
          </a:p>
          <a:p>
            <a:pPr algn="l" rtl="0">
              <a:defRPr/>
            </a:pPr>
            <a:r>
              <a:rPr lang="en-US" sz="2800" b="1" i="1" u="sng" dirty="0">
                <a:solidFill>
                  <a:srgbClr val="FF0000"/>
                </a:solidFill>
                <a:effectLst>
                  <a:outerShdw blurRad="38100" dist="38100" dir="2700000" algn="tl">
                    <a:srgbClr val="000000">
                      <a:alpha val="43137"/>
                    </a:srgbClr>
                  </a:outerShdw>
                </a:effectLst>
              </a:rPr>
              <a:t>Investigations</a:t>
            </a:r>
          </a:p>
          <a:p>
            <a:pPr algn="l" rtl="0">
              <a:defRPr/>
            </a:pPr>
            <a:r>
              <a:rPr lang="en-US" sz="2400" b="1" i="1" u="sng" dirty="0">
                <a:effectLst>
                  <a:outerShdw blurRad="38100" dist="38100" dir="2700000" algn="tl">
                    <a:srgbClr val="000000">
                      <a:alpha val="43137"/>
                    </a:srgbClr>
                  </a:outerShdw>
                </a:effectLst>
              </a:rPr>
              <a:t>General urine examination</a:t>
            </a:r>
          </a:p>
          <a:p>
            <a:pPr algn="l" rtl="0">
              <a:defRPr/>
            </a:pPr>
            <a:r>
              <a:rPr lang="en-US" sz="2400" dirty="0">
                <a:solidFill>
                  <a:srgbClr val="0070C0"/>
                </a:solidFill>
              </a:rPr>
              <a:t>GUE with mid stream urine for culture and sensitivity is mandatory to find and treat before diagnosis of bladder instability is reached. Most infections of urinary tract are also associated with frequency and urgency</a:t>
            </a:r>
            <a:r>
              <a:rPr lang="en-US" dirty="0"/>
              <a:t>.</a:t>
            </a:r>
          </a:p>
          <a:p>
            <a:pPr algn="l" rtl="0">
              <a:defRPr/>
            </a:pPr>
            <a:r>
              <a:rPr lang="en-US" sz="2400" b="1" i="1" u="sng" dirty="0">
                <a:effectLst>
                  <a:outerShdw blurRad="38100" dist="38100" dir="2700000" algn="tl">
                    <a:srgbClr val="000000">
                      <a:alpha val="43137"/>
                    </a:srgbClr>
                  </a:outerShdw>
                </a:effectLst>
              </a:rPr>
              <a:t>Bladder cystometry</a:t>
            </a:r>
          </a:p>
          <a:p>
            <a:pPr algn="l" rtl="0">
              <a:defRPr/>
            </a:pPr>
            <a:r>
              <a:rPr lang="en-US" sz="2400" dirty="0">
                <a:solidFill>
                  <a:srgbClr val="0070C0"/>
                </a:solidFill>
              </a:rPr>
              <a:t>Bladder cystometry is mostly required to confirm the diagnosis of bladder hyper </a:t>
            </a:r>
            <a:r>
              <a:rPr lang="en-US" sz="2400" dirty="0" err="1">
                <a:solidFill>
                  <a:srgbClr val="0070C0"/>
                </a:solidFill>
              </a:rPr>
              <a:t>eflexia</a:t>
            </a:r>
            <a:r>
              <a:rPr lang="en-US" sz="2400" dirty="0">
                <a:solidFill>
                  <a:srgbClr val="0070C0"/>
                </a:solidFill>
              </a:rPr>
              <a:t>. The characteristics in second column in table shown above represent the criteria to confirm the diagnosis.</a:t>
            </a:r>
          </a:p>
          <a:p>
            <a:pPr algn="l" rtl="0">
              <a:defRPr/>
            </a:pPr>
            <a:endParaRPr lang="en-US" sz="2400" dirty="0">
              <a:solidFill>
                <a:srgbClr val="0070C0"/>
              </a:solidFill>
            </a:endParaRPr>
          </a:p>
        </p:txBody>
      </p:sp>
    </p:spTree>
    <p:extLst>
      <p:ext uri="{BB962C8B-B14F-4D97-AF65-F5344CB8AC3E}">
        <p14:creationId xmlns:p14="http://schemas.microsoft.com/office/powerpoint/2010/main" val="1183747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0"/>
            <a:ext cx="8229600" cy="838200"/>
          </a:xfrm>
        </p:spPr>
        <p:txBody>
          <a:bodyPr/>
          <a:lstStyle/>
          <a:p>
            <a:pPr eaLnBrk="1" hangingPunct="1"/>
            <a:r>
              <a:rPr lang="en-US" sz="3600" i="1" dirty="0" smtClean="0">
                <a:solidFill>
                  <a:srgbClr val="FF0000"/>
                </a:solidFill>
                <a:effectLst>
                  <a:outerShdw blurRad="38100" dist="38100" dir="2700000" algn="tl">
                    <a:srgbClr val="000000">
                      <a:alpha val="43137"/>
                    </a:srgbClr>
                  </a:outerShdw>
                </a:effectLst>
                <a:cs typeface="Tahoma" pitchFamily="34" charset="0"/>
              </a:rPr>
              <a:t>Interpretation of </a:t>
            </a:r>
            <a:r>
              <a:rPr lang="en-US" sz="3600" i="1" dirty="0" err="1" smtClean="0">
                <a:solidFill>
                  <a:srgbClr val="FF0000"/>
                </a:solidFill>
                <a:effectLst>
                  <a:outerShdw blurRad="38100" dist="38100" dir="2700000" algn="tl">
                    <a:srgbClr val="000000">
                      <a:alpha val="43137"/>
                    </a:srgbClr>
                  </a:outerShdw>
                </a:effectLst>
                <a:cs typeface="Tahoma" pitchFamily="34" charset="0"/>
              </a:rPr>
              <a:t>cystometry</a:t>
            </a:r>
            <a:r>
              <a:rPr lang="en-US" i="1" dirty="0" smtClean="0">
                <a:solidFill>
                  <a:srgbClr val="FF0000"/>
                </a:solidFill>
                <a:effectLst>
                  <a:outerShdw blurRad="38100" dist="38100" dir="2700000" algn="tl">
                    <a:srgbClr val="000000">
                      <a:alpha val="43137"/>
                    </a:srgbClr>
                  </a:outerShdw>
                </a:effectLst>
                <a:cs typeface="Tahoma" pitchFamily="34" charset="0"/>
              </a:rPr>
              <a:t> </a:t>
            </a:r>
          </a:p>
        </p:txBody>
      </p:sp>
      <p:graphicFrame>
        <p:nvGraphicFramePr>
          <p:cNvPr id="15399" name="Group 39"/>
          <p:cNvGraphicFramePr>
            <a:graphicFrameLocks noGrp="1"/>
          </p:cNvGraphicFramePr>
          <p:nvPr>
            <p:ph type="tbl" idx="1"/>
          </p:nvPr>
        </p:nvGraphicFramePr>
        <p:xfrm>
          <a:off x="457200" y="1066800"/>
          <a:ext cx="8229600" cy="5565775"/>
        </p:xfrm>
        <a:graphic>
          <a:graphicData uri="http://schemas.openxmlformats.org/drawingml/2006/table">
            <a:tbl>
              <a:tblPr rtl="1"/>
              <a:tblGrid>
                <a:gridCol w="4114800"/>
                <a:gridCol w="4114800"/>
              </a:tblGrid>
              <a:tr h="7620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cs typeface="Arial" pitchFamily="34" charset="0"/>
                        </a:rPr>
                        <a:t>Detruser</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instability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GSI</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697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First volume bladder filling is &lt; 150 cc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First volume bladder filling is &gt; 150- 250 cc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697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Maximum bladder capacity is &lt; 200 cm water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Maximum bladder capacity is 500- 600 cm water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0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Resting intra </a:t>
                      </a: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Garamond" pitchFamily="18" charset="0"/>
                          <a:cs typeface="Arial" pitchFamily="34" charset="0"/>
                        </a:rPr>
                        <a:t>vesical</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pressure is &gt; 15 cm water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Resting intra vesical pressure is &lt; 15 cm water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0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Maximum voiding pressure is &gt;50 cm water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Maximum voiding pressure is &lt; 50 cm water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5703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مستطيل 1"/>
          <p:cNvSpPr>
            <a:spLocks noChangeArrowheads="1"/>
          </p:cNvSpPr>
          <p:nvPr/>
        </p:nvSpPr>
        <p:spPr bwMode="auto">
          <a:xfrm>
            <a:off x="-15875" y="609600"/>
            <a:ext cx="9007475"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defRPr/>
            </a:pPr>
            <a:r>
              <a:rPr lang="en-US" sz="2800" b="1" i="1" dirty="0">
                <a:solidFill>
                  <a:srgbClr val="FF0000"/>
                </a:solidFill>
                <a:effectLst>
                  <a:outerShdw blurRad="38100" dist="38100" dir="2700000" algn="tl">
                    <a:srgbClr val="000000">
                      <a:alpha val="43137"/>
                    </a:srgbClr>
                  </a:outerShdw>
                </a:effectLst>
              </a:rPr>
              <a:t>Treatment of bladder hyper reflexia or detrusor instability</a:t>
            </a:r>
          </a:p>
          <a:p>
            <a:pPr algn="l" rtl="0">
              <a:defRPr/>
            </a:pPr>
            <a:r>
              <a:rPr lang="en-US" sz="2000" dirty="0"/>
              <a:t>Unlike GSI the treatment of bladder hyper reflexia is usually by medical agents. Any of the followings may be used</a:t>
            </a:r>
          </a:p>
          <a:p>
            <a:pPr algn="l" rtl="0">
              <a:defRPr/>
            </a:pPr>
            <a:r>
              <a:rPr lang="en-US" sz="2000" b="1" i="1" dirty="0">
                <a:solidFill>
                  <a:srgbClr val="FF0000"/>
                </a:solidFill>
                <a:effectLst>
                  <a:outerShdw blurRad="38100" dist="38100" dir="2700000" algn="tl">
                    <a:srgbClr val="000000">
                      <a:alpha val="43137"/>
                    </a:srgbClr>
                  </a:outerShdw>
                </a:effectLst>
              </a:rPr>
              <a:t>Imipramine</a:t>
            </a:r>
          </a:p>
          <a:p>
            <a:pPr algn="l" rtl="0">
              <a:defRPr/>
            </a:pPr>
            <a:r>
              <a:rPr lang="en-US" sz="2000" dirty="0"/>
              <a:t>Imipramine is tricyclic anti depressant drug which has also anti cholinergic properties. In a dose of 25 mg for 3 months up to 90 % of women get improvement</a:t>
            </a:r>
          </a:p>
          <a:p>
            <a:pPr algn="l" rtl="0">
              <a:defRPr/>
            </a:pPr>
            <a:r>
              <a:rPr lang="en-US" sz="2000" b="1" i="1" dirty="0" err="1">
                <a:solidFill>
                  <a:srgbClr val="FF0000"/>
                </a:solidFill>
                <a:effectLst>
                  <a:outerShdw blurRad="38100" dist="38100" dir="2700000" algn="tl">
                    <a:srgbClr val="000000">
                      <a:alpha val="43137"/>
                    </a:srgbClr>
                  </a:outerShdw>
                </a:effectLst>
              </a:rPr>
              <a:t>Terodiline</a:t>
            </a:r>
            <a:endParaRPr lang="en-US" sz="2000" b="1" i="1" dirty="0">
              <a:solidFill>
                <a:srgbClr val="FF0000"/>
              </a:solidFill>
              <a:effectLst>
                <a:outerShdw blurRad="38100" dist="38100" dir="2700000" algn="tl">
                  <a:srgbClr val="000000">
                    <a:alpha val="43137"/>
                  </a:srgbClr>
                </a:outerShdw>
              </a:effectLst>
            </a:endParaRPr>
          </a:p>
          <a:p>
            <a:pPr algn="l" rtl="0">
              <a:defRPr/>
            </a:pPr>
            <a:r>
              <a:rPr lang="en-US" sz="2000" dirty="0"/>
              <a:t>This calcium channel blocker has specific affinity to bladder detrusor muscle. It is much more effective than imipramine, however it is more expensive. </a:t>
            </a:r>
          </a:p>
          <a:p>
            <a:pPr algn="l" rtl="0">
              <a:defRPr/>
            </a:pPr>
            <a:r>
              <a:rPr lang="en-US" sz="2000" b="1" i="1" dirty="0">
                <a:solidFill>
                  <a:srgbClr val="FF0000"/>
                </a:solidFill>
                <a:effectLst>
                  <a:outerShdw blurRad="38100" dist="38100" dir="2700000" algn="tl">
                    <a:srgbClr val="000000">
                      <a:alpha val="43137"/>
                    </a:srgbClr>
                  </a:outerShdw>
                </a:effectLst>
              </a:rPr>
              <a:t>Oxybutynin</a:t>
            </a:r>
          </a:p>
          <a:p>
            <a:pPr algn="l" rtl="0">
              <a:defRPr/>
            </a:pPr>
            <a:r>
              <a:rPr lang="en-US" sz="2000" b="1" i="1" dirty="0">
                <a:effectLst>
                  <a:outerShdw blurRad="38100" dist="38100" dir="2700000" algn="tl">
                    <a:srgbClr val="000000">
                      <a:alpha val="43137"/>
                    </a:srgbClr>
                  </a:outerShdw>
                </a:effectLst>
              </a:rPr>
              <a:t> </a:t>
            </a:r>
            <a:r>
              <a:rPr lang="en-US" sz="2000" dirty="0"/>
              <a:t>Oxybutynin is anti cholinergic drug which has special affinity to the detrusor muscle. It is much superior to imipramine though it </a:t>
            </a:r>
            <a:r>
              <a:rPr lang="en-US" sz="2000" dirty="0" err="1"/>
              <a:t>it</a:t>
            </a:r>
            <a:r>
              <a:rPr lang="en-US" sz="2000" dirty="0"/>
              <a:t> is ore expensive. </a:t>
            </a:r>
          </a:p>
          <a:p>
            <a:pPr algn="l" rtl="0">
              <a:defRPr/>
            </a:pPr>
            <a:r>
              <a:rPr lang="en-US" sz="2000" dirty="0">
                <a:solidFill>
                  <a:srgbClr val="FF0000"/>
                </a:solidFill>
              </a:rPr>
              <a:t> </a:t>
            </a:r>
            <a:r>
              <a:rPr lang="en-US" sz="2000" b="1" i="1" dirty="0" err="1">
                <a:solidFill>
                  <a:srgbClr val="FF0000"/>
                </a:solidFill>
                <a:effectLst>
                  <a:outerShdw blurRad="38100" dist="38100" dir="2700000" algn="tl">
                    <a:srgbClr val="000000">
                      <a:alpha val="43137"/>
                    </a:srgbClr>
                  </a:outerShdw>
                </a:effectLst>
              </a:rPr>
              <a:t>Desmopressin</a:t>
            </a:r>
            <a:endParaRPr lang="en-US" sz="2000" b="1" i="1" dirty="0">
              <a:solidFill>
                <a:srgbClr val="FF0000"/>
              </a:solidFill>
              <a:effectLst>
                <a:outerShdw blurRad="38100" dist="38100" dir="2700000" algn="tl">
                  <a:srgbClr val="000000">
                    <a:alpha val="43137"/>
                  </a:srgbClr>
                </a:outerShdw>
              </a:effectLst>
            </a:endParaRPr>
          </a:p>
          <a:p>
            <a:pPr algn="l" rtl="0">
              <a:defRPr/>
            </a:pPr>
            <a:r>
              <a:rPr lang="en-US" sz="2000" dirty="0"/>
              <a:t> This </a:t>
            </a:r>
            <a:r>
              <a:rPr lang="en-US" sz="2000" dirty="0" err="1"/>
              <a:t>vaso</a:t>
            </a:r>
            <a:r>
              <a:rPr lang="en-US" sz="2000" dirty="0"/>
              <a:t> </a:t>
            </a:r>
            <a:r>
              <a:rPr lang="en-US" sz="2000" dirty="0" err="1"/>
              <a:t>pressin</a:t>
            </a:r>
            <a:r>
              <a:rPr lang="en-US" sz="2000" dirty="0"/>
              <a:t> analogue acts on the renal tubules to re absorb water. Thus significantly reduce the urinary execration. However its use is associated with significant risk of water intoxication.</a:t>
            </a:r>
          </a:p>
        </p:txBody>
      </p:sp>
    </p:spTree>
    <p:extLst>
      <p:ext uri="{BB962C8B-B14F-4D97-AF65-F5344CB8AC3E}">
        <p14:creationId xmlns:p14="http://schemas.microsoft.com/office/powerpoint/2010/main" val="676144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467600" cy="188640"/>
          </a:xfrm>
        </p:spPr>
        <p:txBody>
          <a:bodyPr>
            <a:normAutofit fontScale="90000"/>
          </a:bodyPr>
          <a:lstStyle/>
          <a:p>
            <a:endParaRPr lang="ar-IQ" dirty="0"/>
          </a:p>
        </p:txBody>
      </p:sp>
      <p:sp>
        <p:nvSpPr>
          <p:cNvPr id="3" name="عنصر نائب للمحتوى 2"/>
          <p:cNvSpPr>
            <a:spLocks noGrp="1"/>
          </p:cNvSpPr>
          <p:nvPr>
            <p:ph sz="quarter" idx="1"/>
          </p:nvPr>
        </p:nvSpPr>
        <p:spPr>
          <a:xfrm>
            <a:off x="107504" y="387929"/>
            <a:ext cx="8640960" cy="6264696"/>
          </a:xfrm>
        </p:spPr>
        <p:txBody>
          <a:bodyPr>
            <a:normAutofit fontScale="85000" lnSpcReduction="10000"/>
          </a:bodyPr>
          <a:lstStyle/>
          <a:p>
            <a:pPr marL="0" indent="0" algn="l" rtl="0">
              <a:lnSpc>
                <a:spcPct val="115000"/>
              </a:lnSpc>
              <a:spcAft>
                <a:spcPts val="1000"/>
              </a:spcAft>
              <a:buNone/>
            </a:pPr>
            <a:r>
              <a:rPr lang="en-US" sz="2800" dirty="0" err="1" smtClean="0">
                <a:solidFill>
                  <a:srgbClr val="FF0000"/>
                </a:solidFill>
                <a:latin typeface="Arial"/>
                <a:ea typeface="Calibri"/>
                <a:cs typeface="Arial"/>
              </a:rPr>
              <a:t>Mirabegron</a:t>
            </a:r>
            <a:r>
              <a:rPr lang="en-US" sz="2800" dirty="0" smtClean="0">
                <a:solidFill>
                  <a:srgbClr val="FF0000"/>
                </a:solidFill>
                <a:latin typeface="Arial"/>
                <a:ea typeface="Calibri"/>
                <a:cs typeface="Arial"/>
              </a:rPr>
              <a:t>: </a:t>
            </a:r>
          </a:p>
          <a:p>
            <a:pPr algn="l" rtl="0">
              <a:lnSpc>
                <a:spcPct val="115000"/>
              </a:lnSpc>
              <a:spcAft>
                <a:spcPts val="1000"/>
              </a:spcAft>
            </a:pPr>
            <a:r>
              <a:rPr lang="en-US" sz="2800" dirty="0" smtClean="0">
                <a:latin typeface="Arial"/>
                <a:ea typeface="Calibri"/>
                <a:cs typeface="Arial"/>
              </a:rPr>
              <a:t>Is </a:t>
            </a:r>
            <a:r>
              <a:rPr lang="en-US" sz="2800" dirty="0">
                <a:latin typeface="Arial"/>
                <a:ea typeface="Calibri"/>
                <a:cs typeface="Arial"/>
              </a:rPr>
              <a:t>a more recently developed medication for </a:t>
            </a:r>
            <a:r>
              <a:rPr lang="en-US" sz="2800" dirty="0" smtClean="0">
                <a:latin typeface="Arial"/>
                <a:ea typeface="Calibri"/>
                <a:cs typeface="Arial"/>
              </a:rPr>
              <a:t>OAB.</a:t>
            </a:r>
          </a:p>
          <a:p>
            <a:pPr algn="l" rtl="0">
              <a:lnSpc>
                <a:spcPct val="115000"/>
              </a:lnSpc>
              <a:spcAft>
                <a:spcPts val="1000"/>
              </a:spcAft>
            </a:pPr>
            <a:r>
              <a:rPr lang="en-US" sz="2800" dirty="0" smtClean="0">
                <a:latin typeface="Arial"/>
                <a:ea typeface="Calibri"/>
                <a:cs typeface="Arial"/>
              </a:rPr>
              <a:t>Is </a:t>
            </a:r>
            <a:r>
              <a:rPr lang="en-US" sz="2800" dirty="0">
                <a:latin typeface="Arial"/>
                <a:ea typeface="Calibri"/>
                <a:cs typeface="Arial"/>
              </a:rPr>
              <a:t>a beta 3-adrenergic </a:t>
            </a:r>
            <a:r>
              <a:rPr lang="en-US" sz="2800" dirty="0" smtClean="0">
                <a:latin typeface="Arial"/>
                <a:ea typeface="Calibri"/>
                <a:cs typeface="Arial"/>
              </a:rPr>
              <a:t>agonist.</a:t>
            </a:r>
          </a:p>
          <a:p>
            <a:pPr algn="l" rtl="0">
              <a:lnSpc>
                <a:spcPct val="115000"/>
              </a:lnSpc>
              <a:spcAft>
                <a:spcPts val="1000"/>
              </a:spcAft>
            </a:pPr>
            <a:r>
              <a:rPr lang="en-US" sz="2800" dirty="0" smtClean="0">
                <a:latin typeface="Arial"/>
                <a:ea typeface="Calibri"/>
                <a:cs typeface="Arial"/>
              </a:rPr>
              <a:t>Enhance </a:t>
            </a:r>
            <a:r>
              <a:rPr lang="en-US" sz="2800" dirty="0">
                <a:solidFill>
                  <a:srgbClr val="FF0000"/>
                </a:solidFill>
                <a:latin typeface="Arial"/>
                <a:ea typeface="Calibri"/>
                <a:cs typeface="Arial"/>
              </a:rPr>
              <a:t>relaxation</a:t>
            </a:r>
            <a:r>
              <a:rPr lang="en-US" sz="2800" dirty="0">
                <a:latin typeface="Arial"/>
                <a:ea typeface="Calibri"/>
                <a:cs typeface="Arial"/>
              </a:rPr>
              <a:t> of the detrusor( acting more on the </a:t>
            </a:r>
            <a:r>
              <a:rPr lang="en-US" sz="2800" dirty="0">
                <a:solidFill>
                  <a:srgbClr val="FF0000"/>
                </a:solidFill>
                <a:latin typeface="Arial"/>
                <a:ea typeface="Calibri"/>
                <a:cs typeface="Arial"/>
              </a:rPr>
              <a:t>storage</a:t>
            </a:r>
            <a:r>
              <a:rPr lang="en-US" sz="2800" dirty="0">
                <a:latin typeface="Arial"/>
                <a:ea typeface="Calibri"/>
                <a:cs typeface="Arial"/>
              </a:rPr>
              <a:t> </a:t>
            </a:r>
            <a:r>
              <a:rPr lang="en-US" sz="2800" dirty="0" smtClean="0">
                <a:latin typeface="Arial"/>
                <a:ea typeface="Calibri"/>
                <a:cs typeface="Arial"/>
              </a:rPr>
              <a:t>function) , (while anticholinergics act by suppressing </a:t>
            </a:r>
            <a:r>
              <a:rPr lang="en-US" sz="2800" dirty="0">
                <a:latin typeface="Arial"/>
                <a:ea typeface="Calibri"/>
                <a:cs typeface="Arial"/>
              </a:rPr>
              <a:t>voiding).</a:t>
            </a:r>
            <a:endParaRPr lang="en-US" sz="2000" dirty="0">
              <a:latin typeface="Calibri"/>
              <a:ea typeface="Calibri"/>
              <a:cs typeface="Arial"/>
            </a:endParaRPr>
          </a:p>
          <a:p>
            <a:pPr algn="l" rtl="0">
              <a:lnSpc>
                <a:spcPct val="115000"/>
              </a:lnSpc>
              <a:spcAft>
                <a:spcPts val="1000"/>
              </a:spcAft>
            </a:pPr>
            <a:r>
              <a:rPr lang="en-US" sz="2800" dirty="0" smtClean="0">
                <a:latin typeface="Arial"/>
                <a:ea typeface="Calibri"/>
                <a:cs typeface="Arial"/>
              </a:rPr>
              <a:t>Can be </a:t>
            </a:r>
            <a:r>
              <a:rPr lang="en-US" sz="2800" dirty="0">
                <a:latin typeface="Arial"/>
                <a:ea typeface="Calibri"/>
                <a:cs typeface="Arial"/>
              </a:rPr>
              <a:t>used </a:t>
            </a:r>
            <a:r>
              <a:rPr lang="en-US" sz="2800" dirty="0" smtClean="0">
                <a:latin typeface="Arial"/>
                <a:ea typeface="Calibri"/>
                <a:cs typeface="Arial"/>
              </a:rPr>
              <a:t>with </a:t>
            </a:r>
            <a:r>
              <a:rPr lang="en-US" sz="2800" dirty="0">
                <a:latin typeface="Arial"/>
                <a:ea typeface="Calibri"/>
                <a:cs typeface="Arial"/>
              </a:rPr>
              <a:t>an anticholinergic drug.</a:t>
            </a:r>
            <a:endParaRPr lang="en-US" sz="2000" dirty="0">
              <a:latin typeface="Calibri"/>
              <a:ea typeface="Calibri"/>
              <a:cs typeface="Arial"/>
            </a:endParaRPr>
          </a:p>
          <a:p>
            <a:pPr marL="0" indent="0" algn="l" rtl="0">
              <a:lnSpc>
                <a:spcPct val="115000"/>
              </a:lnSpc>
              <a:spcAft>
                <a:spcPts val="1000"/>
              </a:spcAft>
              <a:buNone/>
            </a:pPr>
            <a:r>
              <a:rPr lang="en-US" sz="2800" dirty="0" smtClean="0">
                <a:latin typeface="Arial"/>
                <a:ea typeface="Calibri"/>
                <a:cs typeface="Arial"/>
              </a:rPr>
              <a:t>Vaginal </a:t>
            </a:r>
            <a:r>
              <a:rPr lang="en-US" sz="2800" dirty="0" err="1" smtClean="0">
                <a:latin typeface="Arial"/>
                <a:ea typeface="Calibri"/>
                <a:cs typeface="Arial"/>
              </a:rPr>
              <a:t>oestrogen</a:t>
            </a:r>
            <a:r>
              <a:rPr lang="en-US" sz="2800" dirty="0" smtClean="0">
                <a:latin typeface="Arial"/>
                <a:ea typeface="Calibri"/>
                <a:cs typeface="Arial"/>
              </a:rPr>
              <a:t>:</a:t>
            </a:r>
          </a:p>
          <a:p>
            <a:pPr algn="l" rtl="0">
              <a:lnSpc>
                <a:spcPct val="115000"/>
              </a:lnSpc>
              <a:spcAft>
                <a:spcPts val="1000"/>
              </a:spcAft>
            </a:pPr>
            <a:r>
              <a:rPr lang="en-US" sz="2800" dirty="0" smtClean="0">
                <a:latin typeface="Arial"/>
                <a:ea typeface="Calibri"/>
                <a:cs typeface="Arial"/>
              </a:rPr>
              <a:t>In </a:t>
            </a:r>
            <a:r>
              <a:rPr lang="en-US" sz="2800" dirty="0">
                <a:solidFill>
                  <a:srgbClr val="FF0000"/>
                </a:solidFill>
                <a:latin typeface="Arial"/>
                <a:ea typeface="Calibri"/>
                <a:cs typeface="Arial"/>
              </a:rPr>
              <a:t>postmenopausal</a:t>
            </a:r>
            <a:r>
              <a:rPr lang="en-US" sz="2800" dirty="0">
                <a:latin typeface="Arial"/>
                <a:ea typeface="Calibri"/>
                <a:cs typeface="Arial"/>
              </a:rPr>
              <a:t> </a:t>
            </a:r>
            <a:r>
              <a:rPr lang="en-US" sz="2800" dirty="0" smtClean="0">
                <a:latin typeface="Arial"/>
                <a:ea typeface="Calibri"/>
                <a:cs typeface="Arial"/>
              </a:rPr>
              <a:t>women. </a:t>
            </a:r>
          </a:p>
          <a:p>
            <a:pPr algn="l" rtl="0">
              <a:lnSpc>
                <a:spcPct val="115000"/>
              </a:lnSpc>
              <a:spcAft>
                <a:spcPts val="1000"/>
              </a:spcAft>
            </a:pPr>
            <a:r>
              <a:rPr lang="en-US" sz="2800" dirty="0" smtClean="0">
                <a:latin typeface="Arial"/>
                <a:ea typeface="Calibri"/>
                <a:cs typeface="Arial"/>
              </a:rPr>
              <a:t>For </a:t>
            </a:r>
            <a:r>
              <a:rPr lang="en-US" sz="2800" dirty="0">
                <a:solidFill>
                  <a:srgbClr val="FF0000"/>
                </a:solidFill>
                <a:latin typeface="Arial"/>
                <a:ea typeface="Calibri"/>
                <a:cs typeface="Arial"/>
              </a:rPr>
              <a:t>3</a:t>
            </a:r>
            <a:r>
              <a:rPr lang="en-US" sz="2800" dirty="0">
                <a:latin typeface="Arial"/>
                <a:ea typeface="Calibri"/>
                <a:cs typeface="Arial"/>
              </a:rPr>
              <a:t> </a:t>
            </a:r>
            <a:r>
              <a:rPr lang="en-US" sz="2800" dirty="0" smtClean="0">
                <a:latin typeface="Arial"/>
                <a:ea typeface="Calibri"/>
                <a:cs typeface="Arial"/>
              </a:rPr>
              <a:t>months. </a:t>
            </a:r>
          </a:p>
          <a:p>
            <a:pPr algn="l" rtl="0">
              <a:lnSpc>
                <a:spcPct val="115000"/>
              </a:lnSpc>
              <a:spcAft>
                <a:spcPts val="1000"/>
              </a:spcAft>
            </a:pPr>
            <a:r>
              <a:rPr lang="en-US" sz="2800" dirty="0" smtClean="0">
                <a:latin typeface="Arial"/>
                <a:ea typeface="Calibri"/>
                <a:cs typeface="Arial"/>
              </a:rPr>
              <a:t>Can improve bladder </a:t>
            </a:r>
            <a:r>
              <a:rPr lang="en-US" sz="2800" dirty="0">
                <a:solidFill>
                  <a:srgbClr val="FF0000"/>
                </a:solidFill>
                <a:latin typeface="Arial"/>
                <a:ea typeface="Calibri"/>
                <a:cs typeface="Arial"/>
              </a:rPr>
              <a:t>sensation</a:t>
            </a:r>
            <a:r>
              <a:rPr lang="en-US" sz="2800" dirty="0">
                <a:latin typeface="Arial"/>
                <a:ea typeface="Calibri"/>
                <a:cs typeface="Arial"/>
              </a:rPr>
              <a:t> and associated </a:t>
            </a:r>
            <a:r>
              <a:rPr lang="en-US" sz="2800" dirty="0">
                <a:solidFill>
                  <a:srgbClr val="FF0000"/>
                </a:solidFill>
                <a:latin typeface="Arial"/>
                <a:ea typeface="Calibri"/>
                <a:cs typeface="Arial"/>
              </a:rPr>
              <a:t>urgency</a:t>
            </a:r>
            <a:r>
              <a:rPr lang="en-US" sz="2800" dirty="0">
                <a:latin typeface="Arial"/>
                <a:ea typeface="Calibri"/>
                <a:cs typeface="Arial"/>
              </a:rPr>
              <a:t>.</a:t>
            </a:r>
            <a:endParaRPr lang="en-US" sz="2000" dirty="0">
              <a:latin typeface="Calibri"/>
              <a:ea typeface="Calibri"/>
              <a:cs typeface="Arial"/>
            </a:endParaRPr>
          </a:p>
          <a:p>
            <a:pPr algn="l" rtl="0"/>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81326625"/>
      </p:ext>
    </p:extLst>
  </p:cSld>
  <p:clrMapOvr>
    <a:masterClrMapping/>
  </p:clrMapOvr>
  <mc:AlternateContent xmlns:mc="http://schemas.openxmlformats.org/markup-compatibility/2006" xmlns:p14="http://schemas.microsoft.com/office/powerpoint/2010/main">
    <mc:Choice Requires="p14">
      <p:transition spd="slow" p14:dur="2000" advTm="32275"/>
    </mc:Choice>
    <mc:Fallback xmlns="">
      <p:transition spd="slow" advTm="32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7467600" cy="144016"/>
          </a:xfrm>
        </p:spPr>
        <p:txBody>
          <a:bodyPr>
            <a:normAutofit fontScale="90000"/>
          </a:bodyPr>
          <a:lstStyle/>
          <a:p>
            <a:endParaRPr lang="ar-IQ" dirty="0"/>
          </a:p>
        </p:txBody>
      </p:sp>
      <p:sp>
        <p:nvSpPr>
          <p:cNvPr id="3" name="عنصر نائب للمحتوى 2"/>
          <p:cNvSpPr>
            <a:spLocks noGrp="1"/>
          </p:cNvSpPr>
          <p:nvPr>
            <p:ph sz="quarter" idx="1"/>
          </p:nvPr>
        </p:nvSpPr>
        <p:spPr>
          <a:xfrm>
            <a:off x="539552" y="836712"/>
            <a:ext cx="7704856" cy="5904656"/>
          </a:xfrm>
          <a:solidFill>
            <a:schemeClr val="accent1">
              <a:lumMod val="20000"/>
              <a:lumOff val="80000"/>
            </a:schemeClr>
          </a:solidFill>
        </p:spPr>
        <p:txBody>
          <a:bodyPr>
            <a:normAutofit/>
          </a:bodyPr>
          <a:lstStyle/>
          <a:p>
            <a:pPr marL="0" indent="0" algn="l" rtl="0">
              <a:lnSpc>
                <a:spcPct val="115000"/>
              </a:lnSpc>
              <a:spcAft>
                <a:spcPts val="1000"/>
              </a:spcAft>
              <a:buNone/>
            </a:pPr>
            <a:r>
              <a:rPr lang="en-US" sz="3600" b="1" i="1" dirty="0">
                <a:solidFill>
                  <a:srgbClr val="FF0000"/>
                </a:solidFill>
                <a:effectLst>
                  <a:outerShdw blurRad="38100" dist="38100" dir="2700000" algn="tl">
                    <a:srgbClr val="000000">
                      <a:alpha val="43137"/>
                    </a:srgbClr>
                  </a:outerShdw>
                </a:effectLst>
                <a:latin typeface="Arial"/>
                <a:ea typeface="Calibri"/>
                <a:cs typeface="Arial"/>
              </a:rPr>
              <a:t>Detrusor </a:t>
            </a:r>
            <a:r>
              <a:rPr lang="en-US" sz="3600" b="1" i="1" dirty="0" err="1">
                <a:solidFill>
                  <a:srgbClr val="FF0000"/>
                </a:solidFill>
                <a:effectLst>
                  <a:outerShdw blurRad="38100" dist="38100" dir="2700000" algn="tl">
                    <a:srgbClr val="000000">
                      <a:alpha val="43137"/>
                    </a:srgbClr>
                  </a:outerShdw>
                </a:effectLst>
                <a:latin typeface="Arial"/>
                <a:ea typeface="Calibri"/>
                <a:cs typeface="Arial"/>
              </a:rPr>
              <a:t>overactivity</a:t>
            </a:r>
            <a:endParaRPr lang="en-US" sz="2800" i="1" dirty="0">
              <a:solidFill>
                <a:srgbClr val="FF0000"/>
              </a:solidFill>
              <a:effectLst>
                <a:outerShdw blurRad="38100" dist="38100" dir="2700000" algn="tl">
                  <a:srgbClr val="000000">
                    <a:alpha val="43137"/>
                  </a:srgbClr>
                </a:outerShdw>
              </a:effectLst>
              <a:latin typeface="Calibri"/>
              <a:ea typeface="Calibri"/>
              <a:cs typeface="Arial"/>
            </a:endParaRPr>
          </a:p>
          <a:p>
            <a:pPr marL="0" indent="0" algn="l" rtl="0">
              <a:lnSpc>
                <a:spcPct val="115000"/>
              </a:lnSpc>
              <a:spcAft>
                <a:spcPts val="1000"/>
              </a:spcAft>
              <a:buNone/>
            </a:pPr>
            <a:r>
              <a:rPr lang="en-US" sz="3600" dirty="0">
                <a:latin typeface="Arial"/>
                <a:ea typeface="Calibri"/>
                <a:cs typeface="Arial"/>
              </a:rPr>
              <a:t>A surgical option considered as second-line treatment.</a:t>
            </a:r>
            <a:endParaRPr lang="en-US" sz="2800" dirty="0">
              <a:latin typeface="Calibri"/>
              <a:ea typeface="Calibri"/>
              <a:cs typeface="Arial"/>
            </a:endParaRPr>
          </a:p>
          <a:p>
            <a:pPr marL="457200" indent="-457200" algn="l" rtl="0">
              <a:lnSpc>
                <a:spcPct val="115000"/>
              </a:lnSpc>
              <a:spcAft>
                <a:spcPts val="1000"/>
              </a:spcAft>
              <a:buFont typeface="+mj-lt"/>
              <a:buAutoNum type="arabicPeriod"/>
            </a:pPr>
            <a:r>
              <a:rPr lang="en-US" sz="3600" dirty="0">
                <a:latin typeface="Arial"/>
                <a:ea typeface="Calibri"/>
                <a:cs typeface="Arial"/>
              </a:rPr>
              <a:t>The neurotoxin botulinum toxin A </a:t>
            </a:r>
            <a:r>
              <a:rPr lang="en-US" sz="3600" dirty="0" smtClean="0">
                <a:latin typeface="Arial"/>
                <a:ea typeface="Calibri"/>
                <a:cs typeface="Arial"/>
              </a:rPr>
              <a:t>.</a:t>
            </a:r>
          </a:p>
          <a:p>
            <a:pPr marL="457200" indent="-457200" algn="l" rtl="0">
              <a:lnSpc>
                <a:spcPct val="115000"/>
              </a:lnSpc>
              <a:spcAft>
                <a:spcPts val="1000"/>
              </a:spcAft>
              <a:buFont typeface="+mj-lt"/>
              <a:buAutoNum type="arabicPeriod"/>
            </a:pPr>
            <a:r>
              <a:rPr lang="en-US" sz="3600" dirty="0">
                <a:solidFill>
                  <a:prstClr val="black"/>
                </a:solidFill>
                <a:latin typeface="Arial"/>
                <a:ea typeface="Calibri"/>
              </a:rPr>
              <a:t>Sacral neuromodulation is </a:t>
            </a:r>
            <a:r>
              <a:rPr lang="en-US" sz="3600" dirty="0" smtClean="0">
                <a:solidFill>
                  <a:prstClr val="black"/>
                </a:solidFill>
                <a:latin typeface="Arial"/>
                <a:ea typeface="Calibri"/>
              </a:rPr>
              <a:t>an </a:t>
            </a:r>
            <a:r>
              <a:rPr lang="en-US" sz="3600" dirty="0">
                <a:solidFill>
                  <a:prstClr val="black"/>
                </a:solidFill>
                <a:latin typeface="Arial"/>
                <a:ea typeface="Calibri"/>
              </a:rPr>
              <a:t>effective surgical management </a:t>
            </a:r>
            <a:r>
              <a:rPr lang="en-US" sz="3600" dirty="0" smtClean="0">
                <a:solidFill>
                  <a:prstClr val="black"/>
                </a:solidFill>
                <a:latin typeface="Arial"/>
                <a:ea typeface="Calibri"/>
              </a:rPr>
              <a:t>option.</a:t>
            </a:r>
            <a:endParaRPr lang="en-US" sz="2800" dirty="0">
              <a:latin typeface="Calibri"/>
              <a:ea typeface="Calibri"/>
              <a:cs typeface="Arial"/>
            </a:endParaRPr>
          </a:p>
          <a:p>
            <a:pPr marL="342900" lvl="0" indent="-342900" algn="l" rtl="0">
              <a:lnSpc>
                <a:spcPct val="115000"/>
              </a:lnSpc>
              <a:spcAft>
                <a:spcPts val="1000"/>
              </a:spcAft>
              <a:buFont typeface="+mj-lt"/>
              <a:buAutoNum type="arabicPeriod"/>
            </a:pP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18352922"/>
      </p:ext>
    </p:extLst>
  </p:cSld>
  <p:clrMapOvr>
    <a:masterClrMapping/>
  </p:clrMapOvr>
  <mc:AlternateContent xmlns:mc="http://schemas.openxmlformats.org/markup-compatibility/2006" xmlns:p14="http://schemas.microsoft.com/office/powerpoint/2010/main">
    <mc:Choice Requires="p14">
      <p:transition spd="slow" p14:dur="2000" advTm="16556"/>
    </mc:Choice>
    <mc:Fallback xmlns="">
      <p:transition spd="slow" advTm="16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706090"/>
          </a:xfrm>
        </p:spPr>
        <p:txBody>
          <a:bodyPr>
            <a:normAutofit fontScale="90000"/>
          </a:bodyPr>
          <a:lstStyle/>
          <a:p>
            <a:pPr algn="ctr" rtl="0"/>
            <a:r>
              <a:rPr lang="en-US" dirty="0"/>
              <a:t>Sacral </a:t>
            </a:r>
            <a:r>
              <a:rPr lang="en-US" dirty="0" smtClean="0"/>
              <a:t>neuromodulation</a:t>
            </a:r>
            <a:endParaRPr lang="ar-IQ" dirty="0"/>
          </a:p>
        </p:txBody>
      </p:sp>
      <p:pic>
        <p:nvPicPr>
          <p:cNvPr id="8195" name="Picture 3"/>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65655" t="18698" r="12830" b="45746"/>
          <a:stretch/>
        </p:blipFill>
        <p:spPr bwMode="auto">
          <a:xfrm>
            <a:off x="395536" y="1196752"/>
            <a:ext cx="8280919"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577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81000" y="381000"/>
            <a:ext cx="8229600" cy="515112"/>
          </a:xfrm>
        </p:spPr>
        <p:txBody>
          <a:bodyPr>
            <a:normAutofit fontScale="90000"/>
          </a:bodyPr>
          <a:lstStyle/>
          <a:p>
            <a:pPr fontAlgn="auto">
              <a:spcAft>
                <a:spcPts val="0"/>
              </a:spcAft>
              <a:defRPr/>
            </a:pPr>
            <a:r>
              <a:rPr lang="en-US" sz="3200" b="1" i="1" dirty="0" smtClean="0">
                <a:solidFill>
                  <a:srgbClr val="C00000"/>
                </a:solidFill>
                <a:cs typeface="Akhbar MT" pitchFamily="2" charset="-78"/>
              </a:rPr>
              <a:t>Factors which maintain continence in females </a:t>
            </a:r>
          </a:p>
        </p:txBody>
      </p:sp>
      <p:sp>
        <p:nvSpPr>
          <p:cNvPr id="10244" name="عنصر نائب للمحتوى 1"/>
          <p:cNvSpPr>
            <a:spLocks noGrp="1"/>
          </p:cNvSpPr>
          <p:nvPr>
            <p:ph idx="1"/>
          </p:nvPr>
        </p:nvSpPr>
        <p:spPr>
          <a:xfrm>
            <a:off x="457200" y="1066800"/>
            <a:ext cx="8229600" cy="5257800"/>
          </a:xfrm>
        </p:spPr>
        <p:txBody>
          <a:bodyPr>
            <a:noAutofit/>
          </a:bodyPr>
          <a:lstStyle/>
          <a:p>
            <a:pPr marL="0" indent="0" algn="l" rtl="0" fontAlgn="auto">
              <a:spcAft>
                <a:spcPts val="0"/>
              </a:spcAft>
              <a:buClr>
                <a:schemeClr val="accent3"/>
              </a:buClr>
              <a:buFont typeface="Wingdings 2"/>
              <a:buNone/>
              <a:defRPr/>
            </a:pPr>
            <a:r>
              <a:rPr lang="en-US" sz="2200" dirty="0" smtClean="0">
                <a:solidFill>
                  <a:schemeClr val="bg2">
                    <a:lumMod val="10000"/>
                  </a:schemeClr>
                </a:solidFill>
                <a:ea typeface="+mn-ea"/>
                <a:cs typeface="Tahoma" pitchFamily="34" charset="0"/>
              </a:rPr>
              <a:t>There are three factors which contribute to female continence as such</a:t>
            </a:r>
          </a:p>
          <a:p>
            <a:pPr marL="274320" indent="-274320" algn="l" rtl="0" fontAlgn="auto">
              <a:spcAft>
                <a:spcPts val="0"/>
              </a:spcAft>
              <a:buClr>
                <a:schemeClr val="accent3"/>
              </a:buClr>
              <a:buFont typeface="Wingdings 2"/>
              <a:buChar char=""/>
              <a:defRPr/>
            </a:pPr>
            <a:r>
              <a:rPr lang="en-US" sz="2200" b="1" i="1" u="sng" dirty="0" smtClean="0">
                <a:solidFill>
                  <a:srgbClr val="FF0000"/>
                </a:solidFill>
                <a:effectLst>
                  <a:outerShdw blurRad="38100" dist="38100" dir="2700000" algn="tl">
                    <a:srgbClr val="000000">
                      <a:alpha val="43137"/>
                    </a:srgbClr>
                  </a:outerShdw>
                </a:effectLst>
                <a:ea typeface="+mn-ea"/>
                <a:cs typeface="Tahoma" pitchFamily="34" charset="0"/>
              </a:rPr>
              <a:t>Detrusor muscle</a:t>
            </a:r>
            <a:r>
              <a:rPr lang="en-US" sz="2200" dirty="0" smtClean="0">
                <a:solidFill>
                  <a:schemeClr val="bg2">
                    <a:lumMod val="10000"/>
                  </a:schemeClr>
                </a:solidFill>
                <a:ea typeface="+mn-ea"/>
                <a:cs typeface="Tahoma" pitchFamily="34" charset="0"/>
              </a:rPr>
              <a:t>; the wall of the bladder is surrounded by the detrusor muscle which is composed of smooth involuntary fibers. Sympathetic system causes inhibition of this muscle while parasympathetic system causes its contraction. </a:t>
            </a:r>
          </a:p>
          <a:p>
            <a:pPr marL="274320" indent="-274320" algn="l" rtl="0" fontAlgn="auto">
              <a:spcAft>
                <a:spcPts val="0"/>
              </a:spcAft>
              <a:buClr>
                <a:schemeClr val="accent3"/>
              </a:buClr>
              <a:buFont typeface="Wingdings 2"/>
              <a:buChar char=""/>
              <a:defRPr/>
            </a:pPr>
            <a:r>
              <a:rPr lang="en-US" sz="2200" b="1" i="1" u="sng" dirty="0" smtClean="0">
                <a:solidFill>
                  <a:srgbClr val="FF0000"/>
                </a:solidFill>
                <a:effectLst>
                  <a:outerShdw blurRad="38100" dist="38100" dir="2700000" algn="tl">
                    <a:srgbClr val="000000">
                      <a:alpha val="43137"/>
                    </a:srgbClr>
                  </a:outerShdw>
                </a:effectLst>
                <a:ea typeface="+mn-ea"/>
                <a:cs typeface="Tahoma" pitchFamily="34" charset="0"/>
              </a:rPr>
              <a:t>Sphincter urethrae muscle</a:t>
            </a:r>
            <a:r>
              <a:rPr lang="en-US" sz="2200" b="1" dirty="0" smtClean="0">
                <a:solidFill>
                  <a:srgbClr val="FF0000"/>
                </a:solidFill>
                <a:ea typeface="+mn-ea"/>
                <a:cs typeface="Tahoma" pitchFamily="34" charset="0"/>
              </a:rPr>
              <a:t>; </a:t>
            </a:r>
            <a:r>
              <a:rPr lang="en-US" sz="2200" dirty="0" smtClean="0">
                <a:solidFill>
                  <a:schemeClr val="bg2">
                    <a:lumMod val="10000"/>
                  </a:schemeClr>
                </a:solidFill>
                <a:ea typeface="+mn-ea"/>
                <a:cs typeface="Tahoma" pitchFamily="34" charset="0"/>
              </a:rPr>
              <a:t>composed of inner involuntary smooth muscle fibers. While the outer part is composed of striated muscle fibers. The parasympathetic system causes its relaxation while the sympathetic system promotes its contraction.</a:t>
            </a:r>
          </a:p>
          <a:p>
            <a:pPr marL="274320" indent="-274320" algn="l" rtl="0" fontAlgn="auto">
              <a:spcAft>
                <a:spcPts val="0"/>
              </a:spcAft>
              <a:buClr>
                <a:schemeClr val="accent3"/>
              </a:buClr>
              <a:buFont typeface="Wingdings 2"/>
              <a:buChar char=""/>
              <a:defRPr/>
            </a:pPr>
            <a:r>
              <a:rPr lang="en-US" sz="2200" b="1" i="1" u="sng" dirty="0" smtClean="0">
                <a:solidFill>
                  <a:srgbClr val="FF0000"/>
                </a:solidFill>
                <a:effectLst>
                  <a:outerShdw blurRad="38100" dist="38100" dir="2700000" algn="tl">
                    <a:srgbClr val="000000">
                      <a:alpha val="43137"/>
                    </a:srgbClr>
                  </a:outerShdw>
                </a:effectLst>
                <a:ea typeface="+mn-ea"/>
                <a:cs typeface="Tahoma" pitchFamily="34" charset="0"/>
              </a:rPr>
              <a:t>The proximal part of the urethra</a:t>
            </a:r>
            <a:r>
              <a:rPr lang="en-US" sz="2200" dirty="0" smtClean="0">
                <a:solidFill>
                  <a:schemeClr val="bg2">
                    <a:lumMod val="10000"/>
                  </a:schemeClr>
                </a:solidFill>
                <a:ea typeface="+mn-ea"/>
                <a:cs typeface="Tahoma" pitchFamily="34" charset="0"/>
              </a:rPr>
              <a:t>; in normal continent women the proximal part of the urethra is usually above the </a:t>
            </a:r>
            <a:r>
              <a:rPr lang="en-US" sz="2200" dirty="0" err="1" smtClean="0">
                <a:solidFill>
                  <a:schemeClr val="bg2">
                    <a:lumMod val="10000"/>
                  </a:schemeClr>
                </a:solidFill>
                <a:ea typeface="+mn-ea"/>
                <a:cs typeface="Tahoma" pitchFamily="34" charset="0"/>
              </a:rPr>
              <a:t>levator</a:t>
            </a:r>
            <a:r>
              <a:rPr lang="en-US" sz="2200" dirty="0" smtClean="0">
                <a:solidFill>
                  <a:schemeClr val="bg2">
                    <a:lumMod val="10000"/>
                  </a:schemeClr>
                </a:solidFill>
                <a:ea typeface="+mn-ea"/>
                <a:cs typeface="Tahoma" pitchFamily="34" charset="0"/>
              </a:rPr>
              <a:t> </a:t>
            </a:r>
            <a:r>
              <a:rPr lang="en-US" sz="2200" dirty="0" err="1" smtClean="0">
                <a:solidFill>
                  <a:schemeClr val="bg2">
                    <a:lumMod val="10000"/>
                  </a:schemeClr>
                </a:solidFill>
                <a:ea typeface="+mn-ea"/>
                <a:cs typeface="Tahoma" pitchFamily="34" charset="0"/>
              </a:rPr>
              <a:t>ani</a:t>
            </a:r>
            <a:r>
              <a:rPr lang="en-US" sz="2200" dirty="0" smtClean="0">
                <a:solidFill>
                  <a:schemeClr val="bg2">
                    <a:lumMod val="10000"/>
                  </a:schemeClr>
                </a:solidFill>
                <a:ea typeface="+mn-ea"/>
                <a:cs typeface="Tahoma" pitchFamily="34" charset="0"/>
              </a:rPr>
              <a:t>. In other words it is an intra abdominal organ. Descent of this portion bellows the </a:t>
            </a:r>
            <a:r>
              <a:rPr lang="en-US" sz="2200" dirty="0" err="1" smtClean="0">
                <a:solidFill>
                  <a:schemeClr val="bg2">
                    <a:lumMod val="10000"/>
                  </a:schemeClr>
                </a:solidFill>
                <a:ea typeface="+mn-ea"/>
                <a:cs typeface="Tahoma" pitchFamily="34" charset="0"/>
              </a:rPr>
              <a:t>levator</a:t>
            </a:r>
            <a:r>
              <a:rPr lang="en-US" sz="2200" dirty="0" smtClean="0">
                <a:solidFill>
                  <a:schemeClr val="bg2">
                    <a:lumMod val="10000"/>
                  </a:schemeClr>
                </a:solidFill>
                <a:ea typeface="+mn-ea"/>
                <a:cs typeface="Tahoma" pitchFamily="34" charset="0"/>
              </a:rPr>
              <a:t> </a:t>
            </a:r>
            <a:r>
              <a:rPr lang="en-US" sz="2200" dirty="0" err="1" smtClean="0">
                <a:solidFill>
                  <a:schemeClr val="bg2">
                    <a:lumMod val="10000"/>
                  </a:schemeClr>
                </a:solidFill>
                <a:ea typeface="+mn-ea"/>
                <a:cs typeface="Tahoma" pitchFamily="34" charset="0"/>
              </a:rPr>
              <a:t>ani</a:t>
            </a:r>
            <a:r>
              <a:rPr lang="en-US" sz="2200" dirty="0" smtClean="0">
                <a:solidFill>
                  <a:schemeClr val="bg2">
                    <a:lumMod val="10000"/>
                  </a:schemeClr>
                </a:solidFill>
                <a:ea typeface="+mn-ea"/>
                <a:cs typeface="Tahoma" pitchFamily="34" charset="0"/>
              </a:rPr>
              <a:t> muscle cause loss of continence. The most common cause is genital tract prolapse</a:t>
            </a:r>
          </a:p>
          <a:p>
            <a:pPr marL="274320" indent="-274320" algn="l" fontAlgn="auto">
              <a:spcAft>
                <a:spcPts val="0"/>
              </a:spcAft>
              <a:buClr>
                <a:schemeClr val="accent3"/>
              </a:buClr>
              <a:buFont typeface="Wingdings 2"/>
              <a:buChar char=""/>
              <a:defRPr/>
            </a:pPr>
            <a:endParaRPr lang="ar-IQ" sz="2200" dirty="0" smtClean="0">
              <a:solidFill>
                <a:schemeClr val="bg2">
                  <a:lumMod val="10000"/>
                </a:schemeClr>
              </a:solidFill>
              <a:ea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652463"/>
            <a:ext cx="7877175"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2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202034"/>
          </a:xfrm>
        </p:spPr>
        <p:txBody>
          <a:bodyPr>
            <a:normAutofit fontScale="90000"/>
          </a:bodyPr>
          <a:lstStyle/>
          <a:p>
            <a:endParaRPr lang="ar-IQ" dirty="0"/>
          </a:p>
        </p:txBody>
      </p:sp>
      <p:sp>
        <p:nvSpPr>
          <p:cNvPr id="3" name="عنصر نائب للمحتوى 2"/>
          <p:cNvSpPr>
            <a:spLocks noGrp="1"/>
          </p:cNvSpPr>
          <p:nvPr>
            <p:ph sz="quarter" idx="1"/>
          </p:nvPr>
        </p:nvSpPr>
        <p:spPr>
          <a:xfrm>
            <a:off x="179512" y="548680"/>
            <a:ext cx="8496944" cy="6165304"/>
          </a:xfrm>
        </p:spPr>
        <p:txBody>
          <a:bodyPr>
            <a:normAutofit fontScale="92500" lnSpcReduction="10000"/>
          </a:bodyPr>
          <a:lstStyle/>
          <a:p>
            <a:pPr marL="0" lvl="0" indent="0" algn="l" rtl="0">
              <a:lnSpc>
                <a:spcPct val="115000"/>
              </a:lnSpc>
              <a:spcAft>
                <a:spcPts val="1000"/>
              </a:spcAft>
              <a:buClr>
                <a:srgbClr val="FE8637"/>
              </a:buClr>
              <a:buNone/>
            </a:pPr>
            <a:r>
              <a:rPr lang="en-US" sz="3500" i="1" dirty="0" smtClean="0">
                <a:solidFill>
                  <a:srgbClr val="FF0000"/>
                </a:solidFill>
                <a:effectLst>
                  <a:outerShdw blurRad="38100" dist="38100" dir="2700000" algn="tl">
                    <a:srgbClr val="000000">
                      <a:alpha val="43137"/>
                    </a:srgbClr>
                  </a:outerShdw>
                </a:effectLst>
                <a:latin typeface="Arial"/>
                <a:ea typeface="Calibri"/>
                <a:cs typeface="Arial"/>
              </a:rPr>
              <a:t>Neurotoxin </a:t>
            </a:r>
            <a:r>
              <a:rPr lang="en-US" sz="3500" i="1" dirty="0">
                <a:solidFill>
                  <a:srgbClr val="FF0000"/>
                </a:solidFill>
                <a:effectLst>
                  <a:outerShdw blurRad="38100" dist="38100" dir="2700000" algn="tl">
                    <a:srgbClr val="000000">
                      <a:alpha val="43137"/>
                    </a:srgbClr>
                  </a:outerShdw>
                </a:effectLst>
                <a:latin typeface="Arial"/>
                <a:ea typeface="Calibri"/>
                <a:cs typeface="Arial"/>
              </a:rPr>
              <a:t>botulinum toxin A</a:t>
            </a:r>
            <a:endParaRPr lang="en-US" sz="3500" i="1" dirty="0" smtClean="0">
              <a:solidFill>
                <a:srgbClr val="FF0000"/>
              </a:solidFill>
              <a:effectLst>
                <a:outerShdw blurRad="38100" dist="38100" dir="2700000" algn="tl">
                  <a:srgbClr val="000000">
                    <a:alpha val="43137"/>
                  </a:srgbClr>
                </a:outerShdw>
              </a:effectLst>
              <a:latin typeface="Arial"/>
              <a:ea typeface="Calibri"/>
              <a:cs typeface="Arial"/>
            </a:endParaRPr>
          </a:p>
          <a:p>
            <a:pPr algn="l" rtl="0">
              <a:lnSpc>
                <a:spcPct val="115000"/>
              </a:lnSpc>
              <a:spcAft>
                <a:spcPts val="1000"/>
              </a:spcAft>
              <a:buClr>
                <a:srgbClr val="FE8637"/>
              </a:buClr>
            </a:pPr>
            <a:r>
              <a:rPr lang="en-US" sz="2600" dirty="0" smtClean="0">
                <a:solidFill>
                  <a:prstClr val="black"/>
                </a:solidFill>
                <a:latin typeface="Arial"/>
                <a:ea typeface="Calibri"/>
                <a:cs typeface="Arial"/>
              </a:rPr>
              <a:t>Highly </a:t>
            </a:r>
            <a:r>
              <a:rPr lang="en-US" sz="2600" dirty="0">
                <a:solidFill>
                  <a:srgbClr val="FF0000"/>
                </a:solidFill>
                <a:latin typeface="Arial"/>
                <a:ea typeface="Calibri"/>
                <a:cs typeface="Arial"/>
              </a:rPr>
              <a:t>effective</a:t>
            </a:r>
            <a:r>
              <a:rPr lang="en-US" sz="2600" dirty="0">
                <a:solidFill>
                  <a:prstClr val="black"/>
                </a:solidFill>
                <a:latin typeface="Arial"/>
                <a:ea typeface="Calibri"/>
                <a:cs typeface="Arial"/>
              </a:rPr>
              <a:t> treatment. </a:t>
            </a:r>
            <a:endParaRPr lang="en-US" sz="1900" dirty="0">
              <a:solidFill>
                <a:prstClr val="black"/>
              </a:solidFill>
              <a:latin typeface="Calibri"/>
              <a:ea typeface="Calibri"/>
              <a:cs typeface="Arial"/>
            </a:endParaRPr>
          </a:p>
          <a:p>
            <a:pPr algn="l" rtl="0">
              <a:lnSpc>
                <a:spcPct val="115000"/>
              </a:lnSpc>
              <a:spcAft>
                <a:spcPts val="1000"/>
              </a:spcAft>
              <a:buClr>
                <a:srgbClr val="FE8637"/>
              </a:buClr>
            </a:pPr>
            <a:r>
              <a:rPr lang="en-US" sz="2600" dirty="0" smtClean="0">
                <a:solidFill>
                  <a:prstClr val="black"/>
                </a:solidFill>
                <a:latin typeface="Arial"/>
                <a:ea typeface="Calibri"/>
                <a:cs typeface="Arial"/>
              </a:rPr>
              <a:t>Prevents </a:t>
            </a:r>
            <a:r>
              <a:rPr lang="en-US" sz="2600" dirty="0">
                <a:solidFill>
                  <a:prstClr val="black"/>
                </a:solidFill>
                <a:latin typeface="Arial"/>
                <a:ea typeface="Calibri"/>
                <a:cs typeface="Arial"/>
              </a:rPr>
              <a:t>the release of neurotransmitter </a:t>
            </a:r>
            <a:r>
              <a:rPr lang="en-US" sz="2600" dirty="0" smtClean="0">
                <a:solidFill>
                  <a:prstClr val="black"/>
                </a:solidFill>
                <a:latin typeface="Arial"/>
                <a:ea typeface="Calibri"/>
                <a:cs typeface="Arial"/>
              </a:rPr>
              <a:t>from </a:t>
            </a:r>
            <a:r>
              <a:rPr lang="en-US" sz="2600" dirty="0">
                <a:solidFill>
                  <a:prstClr val="black"/>
                </a:solidFill>
                <a:latin typeface="Arial"/>
                <a:ea typeface="Calibri"/>
                <a:cs typeface="Arial"/>
              </a:rPr>
              <a:t>the motor end-plate </a:t>
            </a:r>
            <a:r>
              <a:rPr lang="en-US" sz="2600" dirty="0" smtClean="0">
                <a:solidFill>
                  <a:prstClr val="black"/>
                </a:solidFill>
                <a:latin typeface="Arial"/>
                <a:ea typeface="Calibri"/>
                <a:cs typeface="Arial"/>
              </a:rPr>
              <a:t>causing </a:t>
            </a:r>
            <a:r>
              <a:rPr lang="en-US" sz="2600" dirty="0">
                <a:solidFill>
                  <a:prstClr val="black"/>
                </a:solidFill>
                <a:latin typeface="Arial"/>
                <a:ea typeface="Calibri"/>
                <a:cs typeface="Arial"/>
              </a:rPr>
              <a:t>a </a:t>
            </a:r>
            <a:r>
              <a:rPr lang="en-US" sz="2600" dirty="0">
                <a:solidFill>
                  <a:srgbClr val="FF0000"/>
                </a:solidFill>
                <a:latin typeface="Arial"/>
                <a:ea typeface="Calibri"/>
                <a:cs typeface="Arial"/>
              </a:rPr>
              <a:t>flaccid paralysis </a:t>
            </a:r>
            <a:r>
              <a:rPr lang="en-US" sz="2600" dirty="0">
                <a:solidFill>
                  <a:prstClr val="black"/>
                </a:solidFill>
                <a:latin typeface="Arial"/>
                <a:ea typeface="Calibri"/>
                <a:cs typeface="Arial"/>
              </a:rPr>
              <a:t>in the treated muscle. </a:t>
            </a:r>
            <a:endParaRPr lang="en-US" sz="1900" dirty="0">
              <a:solidFill>
                <a:prstClr val="black"/>
              </a:solidFill>
              <a:latin typeface="Calibri"/>
              <a:ea typeface="Calibri"/>
              <a:cs typeface="Arial"/>
            </a:endParaRPr>
          </a:p>
          <a:p>
            <a:pPr algn="l" rtl="0">
              <a:lnSpc>
                <a:spcPct val="115000"/>
              </a:lnSpc>
              <a:spcAft>
                <a:spcPts val="1000"/>
              </a:spcAft>
              <a:buClr>
                <a:srgbClr val="FE8637"/>
              </a:buClr>
            </a:pPr>
            <a:r>
              <a:rPr lang="en-US" sz="2600" dirty="0">
                <a:solidFill>
                  <a:prstClr val="black"/>
                </a:solidFill>
                <a:latin typeface="Arial"/>
                <a:ea typeface="Calibri"/>
                <a:cs typeface="Arial"/>
              </a:rPr>
              <a:t>A </a:t>
            </a:r>
            <a:r>
              <a:rPr lang="en-US" sz="2600" dirty="0">
                <a:solidFill>
                  <a:srgbClr val="FF0000"/>
                </a:solidFill>
                <a:latin typeface="Arial"/>
                <a:ea typeface="Calibri"/>
                <a:cs typeface="Arial"/>
              </a:rPr>
              <a:t>single</a:t>
            </a:r>
            <a:r>
              <a:rPr lang="en-US" sz="2600" dirty="0">
                <a:solidFill>
                  <a:prstClr val="black"/>
                </a:solidFill>
                <a:latin typeface="Arial"/>
                <a:ea typeface="Calibri"/>
                <a:cs typeface="Arial"/>
              </a:rPr>
              <a:t> intramuscular injection can last for </a:t>
            </a:r>
            <a:r>
              <a:rPr lang="en-US" sz="2600" dirty="0">
                <a:solidFill>
                  <a:srgbClr val="FF0000"/>
                </a:solidFill>
                <a:latin typeface="Arial"/>
                <a:ea typeface="Calibri"/>
                <a:cs typeface="Arial"/>
              </a:rPr>
              <a:t>3–6 months</a:t>
            </a:r>
            <a:r>
              <a:rPr lang="en-US" sz="2600" dirty="0">
                <a:solidFill>
                  <a:prstClr val="black"/>
                </a:solidFill>
                <a:latin typeface="Arial"/>
                <a:ea typeface="Calibri"/>
                <a:cs typeface="Arial"/>
              </a:rPr>
              <a:t>.</a:t>
            </a:r>
            <a:endParaRPr lang="en-US" sz="1900" dirty="0">
              <a:solidFill>
                <a:prstClr val="black"/>
              </a:solidFill>
              <a:latin typeface="Calibri"/>
              <a:ea typeface="Calibri"/>
              <a:cs typeface="Arial"/>
            </a:endParaRPr>
          </a:p>
          <a:p>
            <a:pPr algn="l" rtl="0">
              <a:lnSpc>
                <a:spcPct val="115000"/>
              </a:lnSpc>
              <a:spcAft>
                <a:spcPts val="1000"/>
              </a:spcAft>
              <a:buClr>
                <a:srgbClr val="FE8637"/>
              </a:buClr>
            </a:pPr>
            <a:r>
              <a:rPr lang="en-US" sz="2600" dirty="0">
                <a:solidFill>
                  <a:prstClr val="black"/>
                </a:solidFill>
                <a:latin typeface="Arial"/>
                <a:ea typeface="Calibri"/>
                <a:cs typeface="Arial"/>
              </a:rPr>
              <a:t>Is administered via a flexible or rigid </a:t>
            </a:r>
            <a:r>
              <a:rPr lang="en-US" sz="2600" dirty="0">
                <a:solidFill>
                  <a:srgbClr val="FF0000"/>
                </a:solidFill>
                <a:latin typeface="Arial"/>
                <a:ea typeface="Calibri"/>
                <a:cs typeface="Arial"/>
              </a:rPr>
              <a:t>cystoscope</a:t>
            </a:r>
            <a:r>
              <a:rPr lang="en-US" sz="2600" dirty="0">
                <a:solidFill>
                  <a:prstClr val="black"/>
                </a:solidFill>
                <a:latin typeface="Arial"/>
                <a:ea typeface="Calibri"/>
                <a:cs typeface="Arial"/>
              </a:rPr>
              <a:t> and injected in multiple sites across the dome of the bladder.</a:t>
            </a:r>
            <a:endParaRPr lang="en-US" sz="1900" dirty="0">
              <a:solidFill>
                <a:prstClr val="black"/>
              </a:solidFill>
              <a:latin typeface="Calibri"/>
              <a:ea typeface="Calibri"/>
              <a:cs typeface="Arial"/>
            </a:endParaRPr>
          </a:p>
          <a:p>
            <a:pPr algn="l" rtl="0">
              <a:lnSpc>
                <a:spcPct val="115000"/>
              </a:lnSpc>
              <a:spcAft>
                <a:spcPts val="1000"/>
              </a:spcAft>
              <a:buClr>
                <a:srgbClr val="FE8637"/>
              </a:buClr>
            </a:pPr>
            <a:r>
              <a:rPr lang="en-US" sz="2600" dirty="0">
                <a:solidFill>
                  <a:prstClr val="black"/>
                </a:solidFill>
                <a:latin typeface="Arial"/>
                <a:ea typeface="Calibri"/>
                <a:cs typeface="Arial"/>
              </a:rPr>
              <a:t>Reduction of </a:t>
            </a:r>
            <a:r>
              <a:rPr lang="en-US" sz="2600" dirty="0" smtClean="0">
                <a:solidFill>
                  <a:srgbClr val="FF0000"/>
                </a:solidFill>
                <a:latin typeface="Arial"/>
                <a:ea typeface="Calibri"/>
                <a:cs typeface="Arial"/>
              </a:rPr>
              <a:t>leakage </a:t>
            </a:r>
            <a:r>
              <a:rPr lang="en-US" sz="2600" dirty="0">
                <a:solidFill>
                  <a:srgbClr val="FF0000"/>
                </a:solidFill>
                <a:latin typeface="Arial"/>
                <a:ea typeface="Calibri"/>
                <a:cs typeface="Arial"/>
              </a:rPr>
              <a:t>episodes</a:t>
            </a:r>
            <a:r>
              <a:rPr lang="en-US" sz="2600" dirty="0">
                <a:solidFill>
                  <a:prstClr val="black"/>
                </a:solidFill>
                <a:latin typeface="Arial"/>
                <a:ea typeface="Calibri"/>
                <a:cs typeface="Arial"/>
              </a:rPr>
              <a:t> of over </a:t>
            </a:r>
            <a:r>
              <a:rPr lang="en-US" sz="2600" dirty="0">
                <a:solidFill>
                  <a:srgbClr val="FF0000"/>
                </a:solidFill>
                <a:latin typeface="Arial"/>
                <a:ea typeface="Calibri"/>
                <a:cs typeface="Arial"/>
              </a:rPr>
              <a:t>50–80%</a:t>
            </a:r>
            <a:endParaRPr lang="en-US" sz="1900" dirty="0">
              <a:solidFill>
                <a:srgbClr val="FF0000"/>
              </a:solidFill>
              <a:latin typeface="Calibri"/>
              <a:ea typeface="Calibri"/>
              <a:cs typeface="Arial"/>
            </a:endParaRPr>
          </a:p>
          <a:p>
            <a:pPr algn="l" rtl="0">
              <a:lnSpc>
                <a:spcPct val="115000"/>
              </a:lnSpc>
              <a:spcAft>
                <a:spcPts val="1000"/>
              </a:spcAft>
              <a:buClr>
                <a:srgbClr val="FE8637"/>
              </a:buClr>
            </a:pPr>
            <a:r>
              <a:rPr lang="en-US" sz="2600" dirty="0">
                <a:solidFill>
                  <a:srgbClr val="FF0000"/>
                </a:solidFill>
                <a:latin typeface="Arial"/>
                <a:ea typeface="Calibri"/>
                <a:cs typeface="Arial"/>
              </a:rPr>
              <a:t>Continence</a:t>
            </a:r>
            <a:r>
              <a:rPr lang="en-US" sz="2600" dirty="0">
                <a:solidFill>
                  <a:prstClr val="black"/>
                </a:solidFill>
                <a:latin typeface="Arial"/>
                <a:ea typeface="Calibri"/>
                <a:cs typeface="Arial"/>
              </a:rPr>
              <a:t> rates in excess of </a:t>
            </a:r>
            <a:r>
              <a:rPr lang="en-US" sz="2600" dirty="0">
                <a:solidFill>
                  <a:srgbClr val="FF0000"/>
                </a:solidFill>
                <a:latin typeface="Arial"/>
                <a:ea typeface="Calibri"/>
                <a:cs typeface="Arial"/>
              </a:rPr>
              <a:t>40%. </a:t>
            </a:r>
            <a:endParaRPr lang="en-US" sz="1900" dirty="0">
              <a:solidFill>
                <a:srgbClr val="FF0000"/>
              </a:solidFill>
              <a:latin typeface="Calibri"/>
              <a:ea typeface="Calibri"/>
              <a:cs typeface="Arial"/>
            </a:endParaRPr>
          </a:p>
          <a:p>
            <a:pPr algn="l" rtl="0">
              <a:lnSpc>
                <a:spcPct val="115000"/>
              </a:lnSpc>
              <a:spcAft>
                <a:spcPts val="1000"/>
              </a:spcAft>
              <a:buClr>
                <a:srgbClr val="FE8637"/>
              </a:buClr>
            </a:pPr>
            <a:r>
              <a:rPr lang="en-US" sz="2600" dirty="0">
                <a:solidFill>
                  <a:srgbClr val="FF0000"/>
                </a:solidFill>
                <a:latin typeface="Arial"/>
                <a:ea typeface="Calibri"/>
                <a:cs typeface="Arial"/>
              </a:rPr>
              <a:t>Side effect</a:t>
            </a:r>
            <a:r>
              <a:rPr lang="en-US" sz="2600" dirty="0">
                <a:solidFill>
                  <a:prstClr val="black"/>
                </a:solidFill>
                <a:latin typeface="Arial"/>
                <a:ea typeface="Calibri"/>
                <a:cs typeface="Arial"/>
              </a:rPr>
              <a:t> is a voiding difficulty rate of </a:t>
            </a:r>
            <a:r>
              <a:rPr lang="en-US" sz="2600" dirty="0">
                <a:solidFill>
                  <a:srgbClr val="FF0000"/>
                </a:solidFill>
                <a:latin typeface="Arial"/>
                <a:ea typeface="Calibri"/>
                <a:cs typeface="Arial"/>
              </a:rPr>
              <a:t>8–15%.</a:t>
            </a:r>
            <a:endParaRPr lang="en-US" sz="1800" dirty="0">
              <a:solidFill>
                <a:srgbClr val="FF0000"/>
              </a:solidFill>
              <a:latin typeface="Calibri"/>
              <a:ea typeface="Calibri"/>
              <a:cs typeface="Arial"/>
            </a:endParaRPr>
          </a:p>
          <a:p>
            <a:pPr marL="0" indent="0" algn="l" rtl="0">
              <a:buClr>
                <a:srgbClr val="FE8637"/>
              </a:buClr>
              <a:buNone/>
            </a:pPr>
            <a:r>
              <a:rPr lang="en-US" sz="1700" dirty="0">
                <a:solidFill>
                  <a:prstClr val="black"/>
                </a:solidFill>
                <a:latin typeface="Arial"/>
                <a:ea typeface="Calibri"/>
              </a:rPr>
              <a:t>. `</a:t>
            </a:r>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02369322"/>
      </p:ext>
    </p:extLst>
  </p:cSld>
  <p:clrMapOvr>
    <a:masterClrMapping/>
  </p:clrMapOvr>
  <mc:AlternateContent xmlns:mc="http://schemas.openxmlformats.org/markup-compatibility/2006" xmlns:p14="http://schemas.microsoft.com/office/powerpoint/2010/main">
    <mc:Choice Requires="p14">
      <p:transition spd="slow" p14:dur="2000" advTm="33270"/>
    </mc:Choice>
    <mc:Fallback xmlns="">
      <p:transition spd="slow" advTm="33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0"/>
            <a:ext cx="88392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526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357414" y="32657"/>
            <a:ext cx="8229600" cy="881743"/>
          </a:xfrm>
        </p:spPr>
        <p:txBody>
          <a:bodyPr>
            <a:noAutofit/>
          </a:bodyPr>
          <a:lstStyle/>
          <a:p>
            <a:r>
              <a:rPr lang="en-US" sz="2800" dirty="0">
                <a:solidFill>
                  <a:srgbClr val="FF0000"/>
                </a:solidFill>
                <a:effectLst>
                  <a:outerShdw blurRad="38100" dist="38100" dir="2700000" algn="tl">
                    <a:srgbClr val="000000">
                      <a:alpha val="43137"/>
                    </a:srgbClr>
                  </a:outerShdw>
                </a:effectLst>
              </a:rPr>
              <a:t>Nervous control of bladder filling and</a:t>
            </a:r>
            <a:br>
              <a:rPr lang="en-US" sz="2800" dirty="0">
                <a:solidFill>
                  <a:srgbClr val="FF0000"/>
                </a:solidFill>
                <a:effectLst>
                  <a:outerShdw blurRad="38100" dist="38100" dir="2700000" algn="tl">
                    <a:srgbClr val="000000">
                      <a:alpha val="43137"/>
                    </a:srgbClr>
                  </a:outerShdw>
                </a:effectLst>
              </a:rPr>
            </a:br>
            <a:r>
              <a:rPr lang="en-US" sz="2800" dirty="0">
                <a:solidFill>
                  <a:srgbClr val="FF0000"/>
                </a:solidFill>
                <a:effectLst>
                  <a:outerShdw blurRad="38100" dist="38100" dir="2700000" algn="tl">
                    <a:srgbClr val="000000">
                      <a:alpha val="43137"/>
                    </a:srgbClr>
                  </a:outerShdw>
                </a:effectLst>
              </a:rPr>
              <a:t>emptying</a:t>
            </a:r>
            <a:endParaRPr lang="ar-IQ" sz="2800" dirty="0">
              <a:solidFill>
                <a:srgbClr val="FF0000"/>
              </a:solidFill>
              <a:effectLst>
                <a:outerShdw blurRad="38100" dist="38100" dir="2700000" algn="tl">
                  <a:srgbClr val="000000">
                    <a:alpha val="43137"/>
                  </a:srgbClr>
                </a:outerShdw>
              </a:effectLst>
            </a:endParaRPr>
          </a:p>
        </p:txBody>
      </p:sp>
      <p:sp>
        <p:nvSpPr>
          <p:cNvPr id="7" name="عنصر نائب للمحتوى 6"/>
          <p:cNvSpPr>
            <a:spLocks noGrp="1"/>
          </p:cNvSpPr>
          <p:nvPr>
            <p:ph idx="1"/>
          </p:nvPr>
        </p:nvSpPr>
        <p:spPr/>
        <p:txBody>
          <a:bodyPr/>
          <a:lstStyle/>
          <a:p>
            <a:endParaRPr lang="ar-IQ"/>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714" y="914400"/>
            <a:ext cx="4953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575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8018"/>
          </a:xfrm>
        </p:spPr>
        <p:txBody>
          <a:bodyPr>
            <a:normAutofit fontScale="90000"/>
          </a:bodyPr>
          <a:lstStyle/>
          <a:p>
            <a:endParaRPr lang="ar-IQ" dirty="0"/>
          </a:p>
        </p:txBody>
      </p:sp>
      <p:sp>
        <p:nvSpPr>
          <p:cNvPr id="3" name="عنصر نائب للمحتوى 2"/>
          <p:cNvSpPr>
            <a:spLocks noGrp="1"/>
          </p:cNvSpPr>
          <p:nvPr>
            <p:ph sz="quarter" idx="1"/>
          </p:nvPr>
        </p:nvSpPr>
        <p:spPr>
          <a:xfrm>
            <a:off x="457200" y="476672"/>
            <a:ext cx="8147248" cy="6264696"/>
          </a:xfrm>
        </p:spPr>
        <p:txBody>
          <a:bodyPr>
            <a:normAutofit lnSpcReduction="10000"/>
          </a:bodyPr>
          <a:lstStyle/>
          <a:p>
            <a:pPr marL="0" indent="0" algn="l" rtl="0">
              <a:buNone/>
            </a:pPr>
            <a:r>
              <a:rPr lang="en-US"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Types of urinary incontinence:</a:t>
            </a:r>
          </a:p>
          <a:p>
            <a:pPr marL="457200" indent="-457200" algn="l" rtl="0">
              <a:buFont typeface="+mj-lt"/>
              <a:buAutoNum type="arabicPeriod"/>
            </a:pPr>
            <a:r>
              <a:rPr lang="en-US" dirty="0" smtClean="0">
                <a:latin typeface="Arial" panose="020B0604020202020204" pitchFamily="34" charset="0"/>
                <a:cs typeface="Arial" panose="020B0604020202020204" pitchFamily="34" charset="0"/>
              </a:rPr>
              <a:t>Stress urinary </a:t>
            </a:r>
            <a:r>
              <a:rPr lang="en-US" dirty="0">
                <a:latin typeface="Arial" panose="020B0604020202020204" pitchFamily="34" charset="0"/>
                <a:cs typeface="Arial" panose="020B0604020202020204" pitchFamily="34" charset="0"/>
              </a:rPr>
              <a:t>incontinence SUI (</a:t>
            </a:r>
            <a:r>
              <a:rPr lang="en-US" dirty="0" smtClean="0">
                <a:latin typeface="Arial" panose="020B0604020202020204" pitchFamily="34" charset="0"/>
                <a:cs typeface="Arial" panose="020B0604020202020204" pitchFamily="34" charset="0"/>
              </a:rPr>
              <a:t>Urodynamic)</a:t>
            </a:r>
          </a:p>
          <a:p>
            <a:pPr marL="457200" indent="-457200" algn="l" rtl="0">
              <a:buFont typeface="+mj-lt"/>
              <a:buAutoNum type="arabicPeriod"/>
            </a:pPr>
            <a:r>
              <a:rPr lang="en-US" dirty="0">
                <a:latin typeface="Arial" panose="020B0604020202020204" pitchFamily="34" charset="0"/>
                <a:cs typeface="Arial" panose="020B0604020202020204" pitchFamily="34" charset="0"/>
              </a:rPr>
              <a:t>Urge incontinence ( </a:t>
            </a:r>
            <a:r>
              <a:rPr lang="en-US" dirty="0" smtClean="0">
                <a:latin typeface="Arial" panose="020B0604020202020204" pitchFamily="34" charset="0"/>
                <a:cs typeface="Arial" panose="020B0604020202020204" pitchFamily="34" charset="0"/>
              </a:rPr>
              <a:t>Detrusor </a:t>
            </a:r>
            <a:r>
              <a:rPr lang="en-US" dirty="0">
                <a:latin typeface="Arial" panose="020B0604020202020204" pitchFamily="34" charset="0"/>
                <a:cs typeface="Arial" panose="020B0604020202020204" pitchFamily="34" charset="0"/>
              </a:rPr>
              <a:t>over activity</a:t>
            </a:r>
            <a:r>
              <a:rPr lang="en-US" dirty="0" smtClean="0">
                <a:latin typeface="Arial" panose="020B0604020202020204" pitchFamily="34" charset="0"/>
                <a:cs typeface="Arial" panose="020B0604020202020204" pitchFamily="34" charset="0"/>
              </a:rPr>
              <a:t>) DOA</a:t>
            </a:r>
          </a:p>
          <a:p>
            <a:pPr marL="457200" indent="-457200" algn="l" rtl="0">
              <a:buFont typeface="+mj-lt"/>
              <a:buAutoNum type="arabicPeriod"/>
            </a:pPr>
            <a:r>
              <a:rPr lang="en-US" dirty="0">
                <a:latin typeface="Arial" panose="020B0604020202020204" pitchFamily="34" charset="0"/>
                <a:cs typeface="Arial" panose="020B0604020202020204" pitchFamily="34" charset="0"/>
              </a:rPr>
              <a:t>Mixed </a:t>
            </a:r>
            <a:r>
              <a:rPr lang="en-US" dirty="0" smtClean="0">
                <a:latin typeface="Arial" panose="020B0604020202020204" pitchFamily="34" charset="0"/>
                <a:cs typeface="Arial" panose="020B0604020202020204" pitchFamily="34" charset="0"/>
              </a:rPr>
              <a:t>incontinence ( SUI + DOA)</a:t>
            </a:r>
          </a:p>
          <a:p>
            <a:pPr marL="457200" indent="-457200" algn="l" rtl="0">
              <a:buFont typeface="+mj-lt"/>
              <a:buAutoNum type="arabicPeriod"/>
            </a:pPr>
            <a:r>
              <a:rPr lang="en-US" dirty="0" smtClean="0">
                <a:latin typeface="Arial" panose="020B0604020202020204" pitchFamily="34" charset="0"/>
                <a:cs typeface="Arial" panose="020B0604020202020204" pitchFamily="34" charset="0"/>
              </a:rPr>
              <a:t>Bypass incontinence ( fistula or cong. Abnormality) </a:t>
            </a:r>
          </a:p>
          <a:p>
            <a:pPr marL="457200" indent="-457200" algn="l" rtl="0">
              <a:buFont typeface="+mj-lt"/>
              <a:buAutoNum type="arabicPeriod"/>
            </a:pPr>
            <a:r>
              <a:rPr lang="en-US" dirty="0">
                <a:solidFill>
                  <a:srgbClr val="0070C0"/>
                </a:solidFill>
                <a:latin typeface="Arial" panose="020B0604020202020204" pitchFamily="34" charset="0"/>
                <a:cs typeface="Arial" panose="020B0604020202020204" pitchFamily="34" charset="0"/>
              </a:rPr>
              <a:t>Functional incontinence, especially in elderly (DIAPERS) , may </a:t>
            </a:r>
            <a:r>
              <a:rPr lang="en-US" dirty="0" smtClean="0">
                <a:solidFill>
                  <a:srgbClr val="0070C0"/>
                </a:solidFill>
                <a:latin typeface="Arial" panose="020B0604020202020204" pitchFamily="34" charset="0"/>
                <a:cs typeface="Arial" panose="020B0604020202020204" pitchFamily="34" charset="0"/>
              </a:rPr>
              <a:t>be transient</a:t>
            </a:r>
            <a:r>
              <a:rPr lang="en-US" dirty="0">
                <a:solidFill>
                  <a:srgbClr val="0070C0"/>
                </a:solidFill>
                <a:latin typeface="Arial" panose="020B0604020202020204" pitchFamily="34" charset="0"/>
                <a:cs typeface="Arial" panose="020B0604020202020204" pitchFamily="34" charset="0"/>
              </a:rPr>
              <a:t>. : </a:t>
            </a:r>
            <a:endParaRPr lang="en-US" dirty="0" smtClean="0">
              <a:solidFill>
                <a:srgbClr val="0070C0"/>
              </a:solidFill>
              <a:latin typeface="Arial" panose="020B0604020202020204" pitchFamily="34" charset="0"/>
              <a:cs typeface="Arial" panose="020B0604020202020204" pitchFamily="34" charset="0"/>
            </a:endParaRPr>
          </a:p>
          <a:p>
            <a:pPr marL="0" indent="0" algn="l" rtl="0">
              <a:buNone/>
            </a:pPr>
            <a:r>
              <a:rPr lang="en-US" dirty="0" smtClean="0">
                <a:solidFill>
                  <a:srgbClr val="FF0000"/>
                </a:solidFill>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Dementia </a:t>
            </a:r>
            <a:r>
              <a:rPr lang="en-US" dirty="0">
                <a:latin typeface="Arial" panose="020B0604020202020204" pitchFamily="34" charset="0"/>
                <a:cs typeface="Arial" panose="020B0604020202020204" pitchFamily="34" charset="0"/>
              </a:rPr>
              <a:t>/ Depression</a:t>
            </a:r>
            <a:endParaRPr lang="en-US" dirty="0" smtClean="0">
              <a:latin typeface="Arial" panose="020B0604020202020204" pitchFamily="34" charset="0"/>
              <a:cs typeface="Arial" panose="020B0604020202020204" pitchFamily="34" charset="0"/>
            </a:endParaRPr>
          </a:p>
          <a:p>
            <a:pPr marL="0" indent="0" algn="l" rtl="0">
              <a:buNone/>
            </a:pPr>
            <a:r>
              <a:rPr lang="en-US" dirty="0" smtClean="0">
                <a:solidFill>
                  <a:srgbClr val="FF0000"/>
                </a:solidFill>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 Infection</a:t>
            </a:r>
          </a:p>
          <a:p>
            <a:pPr marL="0" indent="0" algn="l" rtl="0">
              <a:buNone/>
            </a:pPr>
            <a:r>
              <a:rPr lang="en-US" dirty="0" smtClean="0">
                <a:solidFill>
                  <a:srgbClr val="FF0000"/>
                </a:solidFill>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Atrophy</a:t>
            </a:r>
          </a:p>
          <a:p>
            <a:pPr marL="0" indent="0" algn="l" rtl="0">
              <a:buNone/>
            </a:pPr>
            <a:r>
              <a:rPr lang="en-US" dirty="0" smtClean="0">
                <a:solidFill>
                  <a:srgbClr val="FF0000"/>
                </a:solidFill>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 Pharmacological drugs</a:t>
            </a:r>
          </a:p>
          <a:p>
            <a:pPr marL="0" indent="0" algn="l" rtl="0">
              <a:buNone/>
            </a:pPr>
            <a:r>
              <a:rPr lang="en-US" dirty="0" smtClean="0">
                <a:solidFill>
                  <a:srgbClr val="FF0000"/>
                </a:solidFill>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 Endocrine (DM)</a:t>
            </a:r>
          </a:p>
          <a:p>
            <a:pPr marL="0" indent="0" algn="l" rtl="0">
              <a:buNone/>
            </a:pPr>
            <a:r>
              <a:rPr lang="en-US" dirty="0" smtClean="0">
                <a:solidFill>
                  <a:srgbClr val="FF0000"/>
                </a:solidFill>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 Restricted mobility</a:t>
            </a:r>
          </a:p>
          <a:p>
            <a:pPr marL="0" indent="0" algn="l" rtl="0">
              <a:buNone/>
            </a:pPr>
            <a:r>
              <a:rPr lang="en-US" dirty="0" smtClean="0">
                <a:solidFill>
                  <a:srgbClr val="FF0000"/>
                </a:solidFill>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 Stool impaction</a:t>
            </a:r>
          </a:p>
          <a:p>
            <a:pPr marL="0" indent="0" algn="l" rtl="0">
              <a:buNone/>
            </a:pPr>
            <a:endParaRPr lang="en-US" dirty="0">
              <a:latin typeface="Arial" panose="020B0604020202020204" pitchFamily="34" charset="0"/>
              <a:cs typeface="Arial" panose="020B0604020202020204" pitchFamily="34" charset="0"/>
            </a:endParaRPr>
          </a:p>
          <a:p>
            <a:pPr marL="0" indent="0" algn="l" rtl="0">
              <a:buNone/>
            </a:pPr>
            <a:endParaRPr lang="en-US" dirty="0" smtClean="0">
              <a:latin typeface="Arial" panose="020B0604020202020204" pitchFamily="34" charset="0"/>
              <a:cs typeface="Arial" panose="020B0604020202020204" pitchFamily="34" charset="0"/>
            </a:endParaRPr>
          </a:p>
          <a:p>
            <a:pPr marL="457200" indent="-457200" algn="l" rtl="0">
              <a:buFont typeface="+mj-lt"/>
              <a:buAutoNum type="arabicPeriod"/>
            </a:pPr>
            <a:endParaRPr lang="ar-IQ" sz="2000" dirty="0"/>
          </a:p>
        </p:txBody>
      </p:sp>
    </p:spTree>
    <p:extLst>
      <p:ext uri="{BB962C8B-B14F-4D97-AF65-F5344CB8AC3E}">
        <p14:creationId xmlns:p14="http://schemas.microsoft.com/office/powerpoint/2010/main" val="249281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381000" y="304800"/>
            <a:ext cx="8229600" cy="743712"/>
          </a:xfrm>
        </p:spPr>
        <p:txBody>
          <a:bodyPr>
            <a:normAutofit/>
          </a:bodyPr>
          <a:lstStyle/>
          <a:p>
            <a:r>
              <a:rPr lang="en-US" sz="3600" i="1" dirty="0">
                <a:solidFill>
                  <a:srgbClr val="FF0000"/>
                </a:solidFill>
                <a:effectLst>
                  <a:outerShdw blurRad="38100" dist="38100" dir="2700000" algn="tl">
                    <a:srgbClr val="000000">
                      <a:alpha val="43137"/>
                    </a:srgbClr>
                  </a:outerShdw>
                </a:effectLst>
              </a:rPr>
              <a:t>GENUINE STRESS INCONTINENCE (GSI)</a:t>
            </a:r>
            <a:endParaRPr lang="ar-IQ" sz="3600" i="1" dirty="0">
              <a:solidFill>
                <a:srgbClr val="FF0000"/>
              </a:solidFill>
              <a:effectLst>
                <a:outerShdw blurRad="38100" dist="38100" dir="2700000" algn="tl">
                  <a:srgbClr val="000000">
                    <a:alpha val="43137"/>
                  </a:srgbClr>
                </a:outerShdw>
              </a:effectLst>
            </a:endParaRPr>
          </a:p>
        </p:txBody>
      </p:sp>
      <p:sp>
        <p:nvSpPr>
          <p:cNvPr id="6" name="عنصر نائب للمحتوى 5"/>
          <p:cNvSpPr>
            <a:spLocks noGrp="1"/>
          </p:cNvSpPr>
          <p:nvPr>
            <p:ph idx="1"/>
          </p:nvPr>
        </p:nvSpPr>
        <p:spPr>
          <a:xfrm>
            <a:off x="457200" y="1219200"/>
            <a:ext cx="8229600" cy="5105400"/>
          </a:xfrm>
        </p:spPr>
        <p:txBody>
          <a:bodyPr>
            <a:normAutofit/>
          </a:bodyPr>
          <a:lstStyle/>
          <a:p>
            <a:pPr algn="l" rtl="0"/>
            <a:r>
              <a:rPr lang="en-US" sz="2400" dirty="0" smtClean="0"/>
              <a:t> It is involuntary </a:t>
            </a:r>
            <a:r>
              <a:rPr lang="en-US" sz="2400" dirty="0"/>
              <a:t>urethral loss of </a:t>
            </a:r>
            <a:r>
              <a:rPr lang="en-US" sz="2400" dirty="0" smtClean="0"/>
              <a:t>urine when </a:t>
            </a:r>
            <a:r>
              <a:rPr lang="en-US" sz="2400" dirty="0"/>
              <a:t>the </a:t>
            </a:r>
            <a:r>
              <a:rPr lang="en-US" sz="2400" dirty="0" err="1"/>
              <a:t>intravesical</a:t>
            </a:r>
            <a:r>
              <a:rPr lang="en-US" sz="2400" dirty="0"/>
              <a:t> pressure exceeds the </a:t>
            </a:r>
            <a:r>
              <a:rPr lang="en-US" sz="2400" dirty="0" smtClean="0"/>
              <a:t>maximum urethral </a:t>
            </a:r>
            <a:r>
              <a:rPr lang="en-US" sz="2400" dirty="0"/>
              <a:t>pressure in the absence of detrusor activity.</a:t>
            </a:r>
          </a:p>
          <a:p>
            <a:pPr algn="l" rtl="0"/>
            <a:r>
              <a:rPr lang="en-US" sz="2400" dirty="0">
                <a:solidFill>
                  <a:srgbClr val="FF0000"/>
                </a:solidFill>
              </a:rPr>
              <a:t>The diagnosis of GSI should be made </a:t>
            </a:r>
            <a:r>
              <a:rPr lang="en-US" sz="2400" dirty="0" smtClean="0">
                <a:solidFill>
                  <a:srgbClr val="FF0000"/>
                </a:solidFill>
              </a:rPr>
              <a:t>following urodynamic </a:t>
            </a:r>
            <a:r>
              <a:rPr lang="en-US" sz="2400" dirty="0">
                <a:solidFill>
                  <a:srgbClr val="FF0000"/>
                </a:solidFill>
              </a:rPr>
              <a:t>assessment only</a:t>
            </a:r>
            <a:r>
              <a:rPr lang="en-US" sz="2400" dirty="0" smtClean="0">
                <a:solidFill>
                  <a:srgbClr val="FF0000"/>
                </a:solidFill>
              </a:rPr>
              <a:t>.</a:t>
            </a:r>
          </a:p>
          <a:p>
            <a:pPr algn="l" rtl="0"/>
            <a:endParaRPr lang="en-US" sz="2400" dirty="0">
              <a:solidFill>
                <a:srgbClr val="FF0000"/>
              </a:solidFill>
            </a:endParaRPr>
          </a:p>
          <a:p>
            <a:pPr algn="l" rtl="0"/>
            <a:r>
              <a:rPr lang="en-US" sz="2400" dirty="0">
                <a:solidFill>
                  <a:srgbClr val="FF0000"/>
                </a:solidFill>
              </a:rPr>
              <a:t>Incidence</a:t>
            </a:r>
            <a:r>
              <a:rPr lang="en-US" sz="2400" dirty="0"/>
              <a:t>: The reported incidence in the </a:t>
            </a:r>
            <a:r>
              <a:rPr lang="en-US" sz="2400" dirty="0" smtClean="0"/>
              <a:t>Western countries </a:t>
            </a:r>
            <a:r>
              <a:rPr lang="en-US" sz="2400" dirty="0"/>
              <a:t>is as high as 40 percent in association </a:t>
            </a:r>
            <a:r>
              <a:rPr lang="en-US" sz="2400" dirty="0" smtClean="0"/>
              <a:t>with prolapse</a:t>
            </a:r>
            <a:r>
              <a:rPr lang="en-US" sz="2400" dirty="0"/>
              <a:t>. In about 5 percent, the symptoms may </a:t>
            </a:r>
            <a:r>
              <a:rPr lang="en-US" sz="2400" dirty="0" smtClean="0"/>
              <a:t>be annoying</a:t>
            </a:r>
            <a:r>
              <a:rPr lang="en-US" sz="2400" dirty="0"/>
              <a:t>.</a:t>
            </a:r>
            <a:endParaRPr lang="en-US" sz="2400" dirty="0" smtClean="0"/>
          </a:p>
          <a:p>
            <a:pPr algn="l" rtl="0"/>
            <a:endParaRPr lang="ar-IQ" sz="2400" dirty="0">
              <a:solidFill>
                <a:srgbClr val="FF0000"/>
              </a:solidFill>
            </a:endParaRPr>
          </a:p>
        </p:txBody>
      </p:sp>
    </p:spTree>
    <p:extLst>
      <p:ext uri="{BB962C8B-B14F-4D97-AF65-F5344CB8AC3E}">
        <p14:creationId xmlns:p14="http://schemas.microsoft.com/office/powerpoint/2010/main" val="2652901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57200"/>
            <a:ext cx="8229600" cy="667512"/>
          </a:xfrm>
        </p:spPr>
        <p:txBody>
          <a:bodyPr>
            <a:normAutofit fontScale="90000"/>
          </a:bodyPr>
          <a:lstStyle/>
          <a:p>
            <a:r>
              <a:rPr lang="en-US" i="1" dirty="0">
                <a:solidFill>
                  <a:srgbClr val="FF0000"/>
                </a:solidFill>
                <a:effectLst>
                  <a:outerShdw blurRad="38100" dist="38100" dir="2700000" algn="tl">
                    <a:srgbClr val="000000">
                      <a:alpha val="43137"/>
                    </a:srgbClr>
                  </a:outerShdw>
                </a:effectLst>
              </a:rPr>
              <a:t>P</a:t>
            </a:r>
            <a:r>
              <a:rPr lang="en-US" i="1" dirty="0" smtClean="0">
                <a:solidFill>
                  <a:srgbClr val="FF0000"/>
                </a:solidFill>
                <a:effectLst>
                  <a:outerShdw blurRad="38100" dist="38100" dir="2700000" algn="tl">
                    <a:srgbClr val="000000">
                      <a:alpha val="43137"/>
                    </a:srgbClr>
                  </a:outerShdw>
                </a:effectLst>
              </a:rPr>
              <a:t>athophysiology</a:t>
            </a:r>
            <a:endParaRPr lang="ar-IQ" i="1" dirty="0">
              <a:solidFill>
                <a:srgbClr val="FF000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57200" y="1295400"/>
            <a:ext cx="8229600" cy="5029200"/>
          </a:xfrm>
        </p:spPr>
        <p:txBody>
          <a:bodyPr/>
          <a:lstStyle/>
          <a:p>
            <a:pPr algn="l" rtl="0"/>
            <a:r>
              <a:rPr lang="en-US" dirty="0"/>
              <a:t>In most cases is due to </a:t>
            </a:r>
            <a:r>
              <a:rPr lang="en-US" dirty="0">
                <a:solidFill>
                  <a:srgbClr val="FF0000"/>
                </a:solidFill>
              </a:rPr>
              <a:t>hypermobility</a:t>
            </a:r>
            <a:r>
              <a:rPr lang="en-US" dirty="0"/>
              <a:t>, where the pelvic floor and ligaments cannot retain the urethra in position during increases in abdominal pressure, leading to leakage of urine . </a:t>
            </a:r>
          </a:p>
          <a:p>
            <a:pPr algn="l" rtl="0"/>
            <a:r>
              <a:rPr lang="en-US" dirty="0">
                <a:solidFill>
                  <a:srgbClr val="FF0000"/>
                </a:solidFill>
              </a:rPr>
              <a:t>Intrinsic sphincter deficiency (ISD) </a:t>
            </a:r>
            <a:r>
              <a:rPr lang="en-US" dirty="0"/>
              <a:t>is due to weakness of the sphincter muscles , which is associated with</a:t>
            </a:r>
            <a:r>
              <a:rPr lang="en-US" dirty="0" smtClean="0"/>
              <a:t>:</a:t>
            </a:r>
          </a:p>
          <a:p>
            <a:pPr marL="0" indent="0" algn="l" rtl="0">
              <a:buNone/>
            </a:pPr>
            <a:endParaRPr lang="en-US" dirty="0"/>
          </a:p>
          <a:p>
            <a:pPr algn="l" rtl="0"/>
            <a:r>
              <a:rPr lang="en-US" dirty="0"/>
              <a:t>Obstetric factors ( history of vaginal childbirth). </a:t>
            </a:r>
          </a:p>
          <a:p>
            <a:pPr algn="l" rtl="0"/>
            <a:r>
              <a:rPr lang="en-US" dirty="0"/>
              <a:t>Non-obstetric factors. </a:t>
            </a:r>
          </a:p>
          <a:p>
            <a:pPr algn="l" rtl="0"/>
            <a:endParaRPr lang="ar-IQ" dirty="0"/>
          </a:p>
        </p:txBody>
      </p:sp>
    </p:spTree>
    <p:extLst>
      <p:ext uri="{BB962C8B-B14F-4D97-AF65-F5344CB8AC3E}">
        <p14:creationId xmlns:p14="http://schemas.microsoft.com/office/powerpoint/2010/main" val="2828994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مستطيل 1"/>
          <p:cNvSpPr>
            <a:spLocks noChangeArrowheads="1"/>
          </p:cNvSpPr>
          <p:nvPr/>
        </p:nvSpPr>
        <p:spPr bwMode="auto">
          <a:xfrm>
            <a:off x="381000" y="228600"/>
            <a:ext cx="8077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n-US" sz="2200" b="1" dirty="0" smtClean="0">
                <a:solidFill>
                  <a:srgbClr val="FF0000"/>
                </a:solidFill>
              </a:rPr>
              <a:t>• </a:t>
            </a:r>
            <a:r>
              <a:rPr lang="en-US" sz="2200" b="1" dirty="0">
                <a:solidFill>
                  <a:srgbClr val="FF0000"/>
                </a:solidFill>
              </a:rPr>
              <a:t>Damage to the nerve supply of the pelvic floor and urethral sphincter </a:t>
            </a:r>
            <a:r>
              <a:rPr lang="en-US" sz="2200" dirty="0">
                <a:solidFill>
                  <a:schemeClr val="bg2">
                    <a:lumMod val="10000"/>
                  </a:schemeClr>
                </a:solidFill>
              </a:rPr>
              <a:t>caused by childbirth leads to progressive changes in these structures, </a:t>
            </a:r>
            <a:r>
              <a:rPr lang="en-US" sz="2200" dirty="0" smtClean="0">
                <a:solidFill>
                  <a:schemeClr val="bg2">
                    <a:lumMod val="10000"/>
                  </a:schemeClr>
                </a:solidFill>
              </a:rPr>
              <a:t>result in </a:t>
            </a:r>
            <a:r>
              <a:rPr lang="en-US" sz="2200" dirty="0">
                <a:solidFill>
                  <a:schemeClr val="bg2">
                    <a:lumMod val="10000"/>
                  </a:schemeClr>
                </a:solidFill>
              </a:rPr>
              <a:t>altered function. In addition, mechanical trauma to the pelvic floor musculature an  </a:t>
            </a:r>
            <a:r>
              <a:rPr lang="en-US" sz="2200" dirty="0" err="1">
                <a:solidFill>
                  <a:schemeClr val="bg2">
                    <a:lumMod val="10000"/>
                  </a:schemeClr>
                </a:solidFill>
              </a:rPr>
              <a:t>endopelvic</a:t>
            </a:r>
            <a:r>
              <a:rPr lang="en-US" sz="2200" dirty="0">
                <a:solidFill>
                  <a:schemeClr val="bg2">
                    <a:lumMod val="10000"/>
                  </a:schemeClr>
                </a:solidFill>
              </a:rPr>
              <a:t> fascia and ligaments occurs as a consequence of vaginal delivery. Prolonged second stage, large babies and instrumental deliveries cause the most damage.</a:t>
            </a:r>
          </a:p>
          <a:p>
            <a:pPr algn="l">
              <a:defRPr/>
            </a:pPr>
            <a:r>
              <a:rPr lang="en-US" sz="2200" b="1" i="1" dirty="0">
                <a:solidFill>
                  <a:srgbClr val="FF0000"/>
                </a:solidFill>
              </a:rPr>
              <a:t>• Menopause </a:t>
            </a:r>
            <a:r>
              <a:rPr lang="en-US" sz="2200" dirty="0"/>
              <a:t>Estrogen deficiency leads </a:t>
            </a:r>
            <a:r>
              <a:rPr lang="en-US" sz="2200" dirty="0" smtClean="0"/>
              <a:t>to atrophy </a:t>
            </a:r>
            <a:r>
              <a:rPr lang="en-US" sz="2200" dirty="0"/>
              <a:t>of the supporting structures along </a:t>
            </a:r>
            <a:r>
              <a:rPr lang="en-US" sz="2200" dirty="0" smtClean="0"/>
              <a:t>with diminished </a:t>
            </a:r>
            <a:r>
              <a:rPr lang="en-US" sz="2200" dirty="0" err="1"/>
              <a:t>periurethral</a:t>
            </a:r>
            <a:r>
              <a:rPr lang="en-US" sz="2200" dirty="0"/>
              <a:t> vascular resistance</a:t>
            </a:r>
          </a:p>
          <a:p>
            <a:pPr algn="l">
              <a:defRPr/>
            </a:pPr>
            <a:r>
              <a:rPr lang="en-US" sz="2200" b="1" dirty="0">
                <a:solidFill>
                  <a:srgbClr val="FF0000"/>
                </a:solidFill>
              </a:rPr>
              <a:t>• A congenital cause </a:t>
            </a:r>
            <a:r>
              <a:rPr lang="en-US" sz="2200" dirty="0">
                <a:solidFill>
                  <a:schemeClr val="bg2">
                    <a:lumMod val="10000"/>
                  </a:schemeClr>
                </a:solidFill>
              </a:rPr>
              <a:t>may be inferred, as some nulliparous women suffer from incontinence. This may be due to altered connective tissue, particularly collagen. Stress </a:t>
            </a:r>
            <a:r>
              <a:rPr lang="en-US" sz="2200" dirty="0" err="1">
                <a:solidFill>
                  <a:schemeClr val="bg2">
                    <a:lumMod val="10000"/>
                  </a:schemeClr>
                </a:solidFill>
              </a:rPr>
              <a:t>incontinenc</a:t>
            </a:r>
            <a:r>
              <a:rPr lang="en-US" sz="2200" dirty="0">
                <a:solidFill>
                  <a:schemeClr val="bg2">
                    <a:lumMod val="10000"/>
                  </a:schemeClr>
                </a:solidFill>
              </a:rPr>
              <a:t> is much less common in black women and differences in connective tissue are thought to be responsible.</a:t>
            </a:r>
          </a:p>
          <a:p>
            <a:pPr algn="l">
              <a:defRPr/>
            </a:pPr>
            <a:r>
              <a:rPr lang="en-US" sz="2200" b="1" i="1" u="sng" dirty="0">
                <a:solidFill>
                  <a:schemeClr val="bg2">
                    <a:lumMod val="10000"/>
                  </a:schemeClr>
                </a:solidFill>
              </a:rPr>
              <a:t>• </a:t>
            </a:r>
            <a:r>
              <a:rPr lang="en-US" sz="2200" b="1" dirty="0">
                <a:solidFill>
                  <a:srgbClr val="FF0000"/>
                </a:solidFill>
              </a:rPr>
              <a:t>Chronic causes</a:t>
            </a:r>
            <a:r>
              <a:rPr lang="en-US" sz="2200" dirty="0">
                <a:solidFill>
                  <a:schemeClr val="bg2">
                    <a:lumMod val="10000"/>
                  </a:schemeClr>
                </a:solidFill>
              </a:rPr>
              <a:t>, such as obesity and chronic obstructive pulmonary disease, raise intra-abdominal pressure, and constipation an associated straining may also result in problems</a:t>
            </a:r>
            <a:endParaRPr lang="ar-IQ" sz="2200" dirty="0">
              <a:solidFill>
                <a:schemeClr val="bg2">
                  <a:lumMod val="10000"/>
                </a:schemeClr>
              </a:solidFill>
            </a:endParaRPr>
          </a:p>
        </p:txBody>
      </p:sp>
    </p:spTree>
    <p:extLst>
      <p:ext uri="{BB962C8B-B14F-4D97-AF65-F5344CB8AC3E}">
        <p14:creationId xmlns:p14="http://schemas.microsoft.com/office/powerpoint/2010/main" val="4127543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265</TotalTime>
  <Words>2479</Words>
  <Application>Microsoft Office PowerPoint</Application>
  <PresentationFormat>عرض على الشاشة (3:4)‏</PresentationFormat>
  <Paragraphs>259</Paragraphs>
  <Slides>41</Slides>
  <Notes>0</Notes>
  <HiddenSlides>0</HiddenSlides>
  <MMClips>4</MMClips>
  <ScaleCrop>false</ScaleCrop>
  <HeadingPairs>
    <vt:vector size="4" baseType="variant">
      <vt:variant>
        <vt:lpstr>نسق</vt:lpstr>
      </vt:variant>
      <vt:variant>
        <vt:i4>1</vt:i4>
      </vt:variant>
      <vt:variant>
        <vt:lpstr>عناوين الشرائح</vt:lpstr>
      </vt:variant>
      <vt:variant>
        <vt:i4>41</vt:i4>
      </vt:variant>
    </vt:vector>
  </HeadingPairs>
  <TitlesOfParts>
    <vt:vector size="42" baseType="lpstr">
      <vt:lpstr>تدفق</vt:lpstr>
      <vt:lpstr>عرض تقديمي في PowerPoint</vt:lpstr>
      <vt:lpstr>URINARY INCONTINENCE </vt:lpstr>
      <vt:lpstr>عرض تقديمي في PowerPoint</vt:lpstr>
      <vt:lpstr>Factors which maintain continence in females </vt:lpstr>
      <vt:lpstr>Nervous control of bladder filling and emptying</vt:lpstr>
      <vt:lpstr>عرض تقديمي في PowerPoint</vt:lpstr>
      <vt:lpstr>GENUINE STRESS INCONTINENCE (GSI)</vt:lpstr>
      <vt:lpstr>Pathophysiology</vt:lpstr>
      <vt:lpstr>عرض تقديمي في PowerPoint</vt:lpstr>
      <vt:lpstr>(A) Normally any increase in intra-abdominal pressure compresses the upper urethra. (B) If the bladder neck descends, this does not occur</vt:lpstr>
      <vt:lpstr>Risk factors for stress urinary incontinence</vt:lpstr>
      <vt:lpstr>Symptoms of stress incontinence </vt:lpstr>
      <vt:lpstr>Diagnosis </vt:lpstr>
      <vt:lpstr>عرض تقديمي في PowerPoint</vt:lpstr>
      <vt:lpstr>عرض تقديمي في PowerPoint</vt:lpstr>
      <vt:lpstr>Investigations </vt:lpstr>
      <vt:lpstr>عرض تقديمي في PowerPoint</vt:lpstr>
      <vt:lpstr>Cystometry </vt:lpstr>
      <vt:lpstr>عرض تقديمي في PowerPoint</vt:lpstr>
      <vt:lpstr>عرض تقديمي في PowerPoint</vt:lpstr>
      <vt:lpstr>عرض تقديمي في PowerPoint</vt:lpstr>
      <vt:lpstr>Perineal U/S for bladder neck  </vt:lpstr>
      <vt:lpstr>Management of GSI </vt:lpstr>
      <vt:lpstr>عرض تقديمي في PowerPoint</vt:lpstr>
      <vt:lpstr>عرض تقديمي في PowerPoint</vt:lpstr>
      <vt:lpstr>Phenyl propanolamone </vt:lpstr>
      <vt:lpstr>عرض تقديمي في PowerPoint</vt:lpstr>
      <vt:lpstr>عرض تقديمي في PowerPoint</vt:lpstr>
      <vt:lpstr>عرض تقديمي في PowerPoint</vt:lpstr>
      <vt:lpstr>Anterior colporaphy </vt:lpstr>
      <vt:lpstr>Injection of collagen at bladder base </vt:lpstr>
      <vt:lpstr>Vaginal electrical stimulation </vt:lpstr>
      <vt:lpstr>Detrusor overactivity </vt:lpstr>
      <vt:lpstr>عرض تقديمي في PowerPoint</vt:lpstr>
      <vt:lpstr>Interpretation of cystometry </vt:lpstr>
      <vt:lpstr>عرض تقديمي في PowerPoint</vt:lpstr>
      <vt:lpstr>عرض تقديمي في PowerPoint</vt:lpstr>
      <vt:lpstr>عرض تقديمي في PowerPoint</vt:lpstr>
      <vt:lpstr>Sacral neuromodulation</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INCONTINENCE</dc:title>
  <dc:creator>Smart</dc:creator>
  <cp:lastModifiedBy>Smart</cp:lastModifiedBy>
  <cp:revision>20</cp:revision>
  <dcterms:created xsi:type="dcterms:W3CDTF">2022-03-06T19:07:36Z</dcterms:created>
  <dcterms:modified xsi:type="dcterms:W3CDTF">2022-03-07T12:55:14Z</dcterms:modified>
</cp:coreProperties>
</file>